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7" r:id="rId2"/>
    <p:sldId id="301" r:id="rId3"/>
    <p:sldId id="266" r:id="rId4"/>
    <p:sldId id="272" r:id="rId5"/>
    <p:sldId id="302" r:id="rId6"/>
    <p:sldId id="303" r:id="rId7"/>
    <p:sldId id="331" r:id="rId8"/>
    <p:sldId id="332" r:id="rId9"/>
    <p:sldId id="333" r:id="rId10"/>
    <p:sldId id="304" r:id="rId11"/>
    <p:sldId id="312" r:id="rId12"/>
    <p:sldId id="305" r:id="rId13"/>
    <p:sldId id="306" r:id="rId14"/>
    <p:sldId id="334" r:id="rId15"/>
    <p:sldId id="335" r:id="rId16"/>
    <p:sldId id="336" r:id="rId17"/>
    <p:sldId id="337" r:id="rId18"/>
    <p:sldId id="338" r:id="rId19"/>
    <p:sldId id="340" r:id="rId20"/>
    <p:sldId id="339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08" r:id="rId29"/>
    <p:sldId id="309" r:id="rId30"/>
    <p:sldId id="310" r:id="rId31"/>
    <p:sldId id="311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4" r:id="rId41"/>
    <p:sldId id="321" r:id="rId42"/>
    <p:sldId id="322" r:id="rId43"/>
    <p:sldId id="323" r:id="rId44"/>
    <p:sldId id="329" r:id="rId45"/>
    <p:sldId id="325" r:id="rId46"/>
    <p:sldId id="327" r:id="rId47"/>
    <p:sldId id="328" r:id="rId48"/>
    <p:sldId id="326" r:id="rId49"/>
    <p:sldId id="330" r:id="rId50"/>
    <p:sldId id="348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8" r:id="rId71"/>
    <p:sldId id="297" r:id="rId72"/>
    <p:sldId id="299" r:id="rId73"/>
    <p:sldId id="300" r:id="rId74"/>
    <p:sldId id="349" r:id="rId75"/>
    <p:sldId id="350" r:id="rId76"/>
    <p:sldId id="351" r:id="rId77"/>
    <p:sldId id="352" r:id="rId78"/>
    <p:sldId id="307" r:id="rId79"/>
    <p:sldId id="353" r:id="rId80"/>
    <p:sldId id="354" r:id="rId81"/>
    <p:sldId id="355" r:id="rId82"/>
    <p:sldId id="35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3810" autoAdjust="0"/>
  </p:normalViewPr>
  <p:slideViewPr>
    <p:cSldViewPr snapToGrid="0" showGuides="1">
      <p:cViewPr varScale="1">
        <p:scale>
          <a:sx n="69" d="100"/>
          <a:sy n="69" d="100"/>
        </p:scale>
        <p:origin x="76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126C-7FC3-018E-94BA-253B05443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721CB-5776-DB19-A155-00F1137E3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63A39-7346-53DE-DB9E-4D6A2B3C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DD2F8-005C-48A0-A3BD-2AE18C8F3346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08EB6-3149-F713-E4F5-131D8CCB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06C20-4137-E395-13E8-D4E2135F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26AA-09CC-4427-A8A8-72D29D790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2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qtjvs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uwait10.net/2012/01/07/oracle-university-kuwait-course-schedul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8/04/order-management-system-for-e-commerce-do-you-really-need-it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i/inventory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9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0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5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rmAutofit/>
          </a:bodyPr>
          <a:lstStyle/>
          <a:p>
            <a:pPr algn="ctr"/>
            <a:r>
              <a:rPr lang="en-US" sz="3300" dirty="0"/>
              <a:t>Diar</a:t>
            </a:r>
            <a:br>
              <a:rPr lang="en-US" sz="3300" dirty="0"/>
            </a:br>
            <a:r>
              <a:rPr lang="en-US" sz="3300" dirty="0"/>
              <a:t>oracle ERP-SCM-EBS</a:t>
            </a:r>
            <a:br>
              <a:rPr lang="en-US" sz="3300" dirty="0"/>
            </a:br>
            <a:r>
              <a:rPr lang="en-US" sz="3300" dirty="0"/>
              <a:t>project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EE66141-2136-40FF-684B-0D1C4882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B8B786-E4E0-0761-DFC2-FA6EFA18E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475" y="3212575"/>
            <a:ext cx="2927350" cy="2895063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032"/>
          <a:stretch/>
        </p:blipFill>
        <p:spPr>
          <a:xfrm>
            <a:off x="4908415" y="-4277"/>
            <a:ext cx="7283585" cy="6204974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9097F-E926-9AE6-BEA9-C364A7539EB7}"/>
              </a:ext>
            </a:extLst>
          </p:cNvPr>
          <p:cNvSpPr txBox="1"/>
          <p:nvPr/>
        </p:nvSpPr>
        <p:spPr>
          <a:xfrm>
            <a:off x="3672590" y="5396459"/>
            <a:ext cx="4856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Supervised by </a:t>
            </a:r>
          </a:p>
          <a:p>
            <a:r>
              <a:rPr lang="en-US"/>
              <a:t>Eng. Mohamed Samir</a:t>
            </a:r>
            <a:endParaRPr lang="en-US" dirty="0"/>
          </a:p>
        </p:txBody>
      </p:sp>
      <p:pic>
        <p:nvPicPr>
          <p:cNvPr id="1026" name="Picture 2" descr="البرنامج التدريبي لتأهيل الخريجين المصريين في مجال الإلكترونيات | The ...">
            <a:extLst>
              <a:ext uri="{FF2B5EF4-FFF2-40B4-BE49-F238E27FC236}">
                <a16:creationId xmlns:a16="http://schemas.microsoft.com/office/drawing/2014/main" id="{4D678F00-5A92-CEFA-4D1A-4C3B2DC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231" y="-141710"/>
            <a:ext cx="5111646" cy="172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Next Academy – ERP Career Development">
            <a:extLst>
              <a:ext uri="{FF2B5EF4-FFF2-40B4-BE49-F238E27FC236}">
                <a16:creationId xmlns:a16="http://schemas.microsoft.com/office/drawing/2014/main" id="{66E21B9B-6295-6E50-8338-C31AE6230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629" y="5318018"/>
            <a:ext cx="3340912" cy="1020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88CAA-E7F0-9F06-FD1A-1114EB824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734722"/>
            <a:ext cx="4416424" cy="2182811"/>
          </a:xfrm>
        </p:spPr>
        <p:txBody>
          <a:bodyPr/>
          <a:lstStyle/>
          <a:p>
            <a:r>
              <a:rPr lang="en-US" dirty="0"/>
              <a:t>Create Location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59B3F0-35C1-0625-DF38-85A1383C4D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r="9337"/>
          <a:stretch>
            <a:fillRect/>
          </a:stretch>
        </p:blipFill>
        <p:spPr>
          <a:xfrm>
            <a:off x="5016500" y="471488"/>
            <a:ext cx="7175500" cy="591502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9109DC-21B6-1AA4-D643-436255963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447705"/>
              </p:ext>
            </p:extLst>
          </p:nvPr>
        </p:nvGraphicFramePr>
        <p:xfrm>
          <a:off x="307366" y="4150089"/>
          <a:ext cx="4544644" cy="615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8529">
                  <a:extLst>
                    <a:ext uri="{9D8B030D-6E8A-4147-A177-3AD203B41FA5}">
                      <a16:colId xmlns:a16="http://schemas.microsoft.com/office/drawing/2014/main" val="501026022"/>
                    </a:ext>
                  </a:extLst>
                </a:gridCol>
                <a:gridCol w="3016115">
                  <a:extLst>
                    <a:ext uri="{9D8B030D-6E8A-4147-A177-3AD203B41FA5}">
                      <a16:colId xmlns:a16="http://schemas.microsoft.com/office/drawing/2014/main" val="2466950617"/>
                    </a:ext>
                  </a:extLst>
                </a:gridCol>
              </a:tblGrid>
              <a:tr h="3077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setup --- Organizations --- Location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4294571"/>
                  </a:ext>
                </a:extLst>
              </a:tr>
              <a:tr h="3077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Diar Location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5020566"/>
                  </a:ext>
                </a:extLst>
              </a:tr>
            </a:tbl>
          </a:graphicData>
        </a:graphic>
      </p:graphicFrame>
      <p:sp>
        <p:nvSpPr>
          <p:cNvPr id="8" name="Subtitle 7">
            <a:extLst>
              <a:ext uri="{FF2B5EF4-FFF2-40B4-BE49-F238E27FC236}">
                <a16:creationId xmlns:a16="http://schemas.microsoft.com/office/drawing/2014/main" id="{C9C9BC27-5D87-1685-0FAD-5851055F6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2964157"/>
            <a:ext cx="4416424" cy="976311"/>
          </a:xfrm>
        </p:spPr>
        <p:txBody>
          <a:bodyPr/>
          <a:lstStyle/>
          <a:p>
            <a:r>
              <a:rPr lang="en-US" dirty="0"/>
              <a:t>In this step </a:t>
            </a:r>
          </a:p>
          <a:p>
            <a:r>
              <a:rPr lang="en-US" dirty="0"/>
              <a:t>Create locations of the org.</a:t>
            </a:r>
          </a:p>
        </p:txBody>
      </p:sp>
    </p:spTree>
    <p:extLst>
      <p:ext uri="{BB962C8B-B14F-4D97-AF65-F5344CB8AC3E}">
        <p14:creationId xmlns:p14="http://schemas.microsoft.com/office/powerpoint/2010/main" val="926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C77CD-8958-115D-EA56-ECC82D9A6F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Workday calendar</a:t>
            </a:r>
          </a:p>
        </p:txBody>
      </p:sp>
      <p:pic>
        <p:nvPicPr>
          <p:cNvPr id="5" name="Picture Placeholder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DAD9EDF5-2EE1-299B-1A07-3A343DEF71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r="4106"/>
          <a:stretch>
            <a:fillRect/>
          </a:stretch>
        </p:blipFill>
        <p:spPr>
          <a:xfrm>
            <a:off x="5016500" y="471488"/>
            <a:ext cx="7175500" cy="591502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49C3E3-CAEA-F017-1FF7-EA7ABFB64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6807"/>
              </p:ext>
            </p:extLst>
          </p:nvPr>
        </p:nvGraphicFramePr>
        <p:xfrm>
          <a:off x="566120" y="4418072"/>
          <a:ext cx="4112558" cy="763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222">
                  <a:extLst>
                    <a:ext uri="{9D8B030D-6E8A-4147-A177-3AD203B41FA5}">
                      <a16:colId xmlns:a16="http://schemas.microsoft.com/office/drawing/2014/main" val="4284414294"/>
                    </a:ext>
                  </a:extLst>
                </a:gridCol>
                <a:gridCol w="847222">
                  <a:extLst>
                    <a:ext uri="{9D8B030D-6E8A-4147-A177-3AD203B41FA5}">
                      <a16:colId xmlns:a16="http://schemas.microsoft.com/office/drawing/2014/main" val="240326011"/>
                    </a:ext>
                  </a:extLst>
                </a:gridCol>
                <a:gridCol w="847222">
                  <a:extLst>
                    <a:ext uri="{9D8B030D-6E8A-4147-A177-3AD203B41FA5}">
                      <a16:colId xmlns:a16="http://schemas.microsoft.com/office/drawing/2014/main" val="2714183514"/>
                    </a:ext>
                  </a:extLst>
                </a:gridCol>
                <a:gridCol w="1570892">
                  <a:extLst>
                    <a:ext uri="{9D8B030D-6E8A-4147-A177-3AD203B41FA5}">
                      <a16:colId xmlns:a16="http://schemas.microsoft.com/office/drawing/2014/main" val="3966331300"/>
                    </a:ext>
                  </a:extLst>
                </a:gridCol>
              </a:tblGrid>
              <a:tr h="3817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Calender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6893020"/>
                  </a:ext>
                </a:extLst>
              </a:tr>
              <a:tr h="3817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 dirty="0">
                          <a:effectLst/>
                        </a:rPr>
                        <a:t>setup --- Organizations --- Calendars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478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63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48A5C-1C0A-3207-34D7-8BF75E78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Operating Unit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3EE0ECE-BE01-AF8E-35E5-27E487CD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8" name="Picture 7" descr="A computer screen with a box&#10;&#10;AI-generated content may be incorrect.">
            <a:extLst>
              <a:ext uri="{FF2B5EF4-FFF2-40B4-BE49-F238E27FC236}">
                <a16:creationId xmlns:a16="http://schemas.microsoft.com/office/drawing/2014/main" id="{7646DA78-5B90-8645-D04B-7052CEBB3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4046"/>
            <a:ext cx="5795963" cy="4736892"/>
          </a:xfrm>
          <a:prstGeom prst="rect">
            <a:avLst/>
          </a:prstGeom>
          <a:noFill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D4F2200-BE7C-8203-4970-9BCF1E427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25972"/>
              </p:ext>
            </p:extLst>
          </p:nvPr>
        </p:nvGraphicFramePr>
        <p:xfrm>
          <a:off x="546100" y="2898430"/>
          <a:ext cx="5346701" cy="1861239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65000"/>
                    <a:lumOff val="35000"/>
                  </a:schemeClr>
                </a:solidFill>
                <a:tableStyleId>{5C22544A-7EE6-4342-B048-85BDC9FD1C3A}</a:tableStyleId>
              </a:tblPr>
              <a:tblGrid>
                <a:gridCol w="1245776">
                  <a:extLst>
                    <a:ext uri="{9D8B030D-6E8A-4147-A177-3AD203B41FA5}">
                      <a16:colId xmlns:a16="http://schemas.microsoft.com/office/drawing/2014/main" val="3316711388"/>
                    </a:ext>
                  </a:extLst>
                </a:gridCol>
                <a:gridCol w="4100925">
                  <a:extLst>
                    <a:ext uri="{9D8B030D-6E8A-4147-A177-3AD203B41FA5}">
                      <a16:colId xmlns:a16="http://schemas.microsoft.com/office/drawing/2014/main" val="3845284486"/>
                    </a:ext>
                  </a:extLst>
                </a:gridCol>
              </a:tblGrid>
              <a:tr h="115691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How</a:t>
                      </a:r>
                      <a:endParaRPr lang="en-US" sz="30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3" marR="14143" marT="14143" marB="16971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setup --- Organizations --- Organizations</a:t>
                      </a:r>
                      <a:endParaRPr lang="en-US" sz="30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3" marR="14143" marT="14143" marB="16971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30216"/>
                  </a:ext>
                </a:extLst>
              </a:tr>
              <a:tr h="70432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30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3" marR="14143" marT="14143" marB="16971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Diar OU</a:t>
                      </a:r>
                      <a:endParaRPr lang="en-US" sz="30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3" marR="14143" marT="14143" marB="16971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01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9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B33F6B-5328-C3A0-137C-C221B33072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r="14365"/>
          <a:stretch/>
        </p:blipFill>
        <p:spPr>
          <a:xfrm>
            <a:off x="5017436" y="472281"/>
            <a:ext cx="7173628" cy="5913439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51032E8-ECBD-0BB1-6B4D-AA10E7467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pPr marL="0" rtl="0" eaLnBrk="1" fontAlgn="b" latinLnBrk="0" hangingPunct="1"/>
            <a:br>
              <a:rPr lang="en-US" sz="3000" b="0" i="0" u="none" strike="noStrike" dirty="0">
                <a:effectLst/>
              </a:rPr>
            </a:br>
            <a:endParaRPr lang="en-US" sz="3000" dirty="0"/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D82E0382-659E-0B84-CEE6-BC4C96031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>
            <a:normAutofit fontScale="85000" lnSpcReduction="10000"/>
          </a:bodyPr>
          <a:lstStyle/>
          <a:p>
            <a:r>
              <a:rPr lang="en-US" sz="2400" b="0" i="0" u="none" strike="noStrike" kern="1200" dirty="0">
                <a:effectLst/>
              </a:rPr>
              <a:t>setup --- Organizations --- Organizations</a:t>
            </a:r>
            <a:br>
              <a:rPr lang="en-US" sz="2400" b="0" i="0" u="none" strike="noStrike" dirty="0">
                <a:effectLst/>
              </a:rPr>
            </a:br>
            <a:r>
              <a:rPr lang="en-US" sz="2400" b="0" i="0" u="none" strike="noStrike" dirty="0">
                <a:effectLst/>
              </a:rPr>
              <a:t>Name: </a:t>
            </a:r>
            <a:r>
              <a:rPr lang="en-US" sz="2400" b="0" i="0" u="none" strike="noStrike" kern="1200" dirty="0">
                <a:effectLst/>
              </a:rPr>
              <a:t>Diar MO</a:t>
            </a:r>
            <a:br>
              <a:rPr lang="en-US" sz="2400" b="0" i="0" u="none" strike="noStrike" dirty="0">
                <a:effectLst/>
              </a:rPr>
            </a:br>
            <a:r>
              <a:rPr lang="en-US" sz="2400" b="0" i="0" u="none" strike="noStrike" dirty="0">
                <a:effectLst/>
              </a:rPr>
              <a:t>Code: DMO</a:t>
            </a: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46A8EDA-8F0F-D0B0-E272-DC3E8210DF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FE0B-63AC-C716-CA83-FA4C7D249603}"/>
              </a:ext>
            </a:extLst>
          </p:cNvPr>
          <p:cNvSpPr txBox="1"/>
          <p:nvPr/>
        </p:nvSpPr>
        <p:spPr>
          <a:xfrm>
            <a:off x="371476" y="192815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</a:t>
            </a:r>
            <a:r>
              <a:rPr lang="en-US" dirty="0"/>
              <a:t> 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Master</a:t>
            </a:r>
            <a:r>
              <a:rPr lang="en-US" dirty="0"/>
              <a:t> 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47656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AEDD-470E-75FE-02FA-985496A5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666B58A-C33B-AE40-EB96-DF2C465C8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pPr marL="0" rtl="0" eaLnBrk="1" fontAlgn="b" latinLnBrk="0" hangingPunct="1"/>
            <a:br>
              <a:rPr lang="en-US" sz="3000" b="0" i="0" u="none" strike="noStrike" dirty="0">
                <a:effectLst/>
              </a:rPr>
            </a:br>
            <a:endParaRPr lang="en-US" sz="3000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FA67185-A8B7-3A93-9BE9-239F09AEB1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C50AD-DFCA-B8D8-37B5-C34D7F66A896}"/>
              </a:ext>
            </a:extLst>
          </p:cNvPr>
          <p:cNvSpPr txBox="1"/>
          <p:nvPr/>
        </p:nvSpPr>
        <p:spPr>
          <a:xfrm>
            <a:off x="260639" y="404153"/>
            <a:ext cx="7234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</a:t>
            </a:r>
            <a:r>
              <a:rPr lang="en-US" dirty="0"/>
              <a:t> 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Master</a:t>
            </a:r>
            <a:r>
              <a:rPr lang="en-US" dirty="0"/>
              <a:t> 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Organization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810BFB-BEBF-BC6E-120D-4A6CC8EBD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158479"/>
            <a:ext cx="4907107" cy="2801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74DDA1-3D0A-A8D2-0E14-757D68AEB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1" y="577565"/>
            <a:ext cx="5120169" cy="2760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D778AD-08C2-499C-A93F-7A6B0138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76" y="3728455"/>
            <a:ext cx="5681084" cy="2725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098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8FFAC-DCB8-4242-81D3-361B0AF3D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20" y="543157"/>
            <a:ext cx="8168080" cy="477832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963521-3CDB-B978-7BF1-3936A31CF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sz="5000"/>
              <a:t>Create Inventory Organization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46697E-EE5E-2DA8-4D76-DABAC3BD0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39788"/>
              </p:ext>
            </p:extLst>
          </p:nvPr>
        </p:nvGraphicFramePr>
        <p:xfrm>
          <a:off x="524655" y="5756532"/>
          <a:ext cx="5389123" cy="488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2558">
                  <a:extLst>
                    <a:ext uri="{9D8B030D-6E8A-4147-A177-3AD203B41FA5}">
                      <a16:colId xmlns:a16="http://schemas.microsoft.com/office/drawing/2014/main" val="2030991071"/>
                    </a:ext>
                  </a:extLst>
                </a:gridCol>
                <a:gridCol w="3576565">
                  <a:extLst>
                    <a:ext uri="{9D8B030D-6E8A-4147-A177-3AD203B41FA5}">
                      <a16:colId xmlns:a16="http://schemas.microsoft.com/office/drawing/2014/main" val="2943965468"/>
                    </a:ext>
                  </a:extLst>
                </a:gridCol>
              </a:tblGrid>
              <a:tr h="2444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DM1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Diar Manufaturing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5708880"/>
                  </a:ext>
                </a:extLst>
              </a:tr>
              <a:tr h="2444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DM2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Diar Manufaturing2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24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9157F-3507-05C9-EC60-4D3BCF5B3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9D5C6C-7C14-93DD-4357-E455F4C2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US"/>
              <a:t>Create Sub inventories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5F07536-2084-E6BF-763E-1A2782A4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B22EF3-D91B-429C-76FC-10E6D9A72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42910"/>
              </p:ext>
            </p:extLst>
          </p:nvPr>
        </p:nvGraphicFramePr>
        <p:xfrm>
          <a:off x="371475" y="1380209"/>
          <a:ext cx="11520489" cy="467385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80551">
                  <a:extLst>
                    <a:ext uri="{9D8B030D-6E8A-4147-A177-3AD203B41FA5}">
                      <a16:colId xmlns:a16="http://schemas.microsoft.com/office/drawing/2014/main" val="297536739"/>
                    </a:ext>
                  </a:extLst>
                </a:gridCol>
                <a:gridCol w="6261885">
                  <a:extLst>
                    <a:ext uri="{9D8B030D-6E8A-4147-A177-3AD203B41FA5}">
                      <a16:colId xmlns:a16="http://schemas.microsoft.com/office/drawing/2014/main" val="3026598893"/>
                    </a:ext>
                  </a:extLst>
                </a:gridCol>
                <a:gridCol w="2078053">
                  <a:extLst>
                    <a:ext uri="{9D8B030D-6E8A-4147-A177-3AD203B41FA5}">
                      <a16:colId xmlns:a16="http://schemas.microsoft.com/office/drawing/2014/main" val="1874696480"/>
                    </a:ext>
                  </a:extLst>
                </a:gridCol>
              </a:tblGrid>
              <a:tr h="47178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Sub inventories  DM1</a:t>
                      </a:r>
                      <a:endParaRPr lang="en-US" sz="21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832912"/>
                  </a:ext>
                </a:extLst>
              </a:tr>
              <a:tr h="4404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How</a:t>
                      </a:r>
                      <a:endParaRPr lang="en-US" sz="18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Setup --- Organizations --- Sub inventories</a:t>
                      </a:r>
                      <a:endParaRPr lang="en-US" sz="18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5733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DM1_STG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On Stage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41362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DM1_RM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Raw Material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805693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DM1_SPL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Locator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82828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DM1_FG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Finished Good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29621"/>
                  </a:ext>
                </a:extLst>
              </a:tr>
              <a:tr h="392446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157034"/>
                  </a:ext>
                </a:extLst>
              </a:tr>
              <a:tr h="47178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u="none" strike="noStrike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 inventories  DM2</a:t>
                      </a: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388396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DM2_STG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On Stage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73076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DM2_RM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Raw Material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25216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DM2_SPL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Locator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260479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DM2_FG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Finished Good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576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7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3FCB-83A8-E577-4FC9-7D5DABAA0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868EB2-B964-45C7-E74C-9CC6232E2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sz="5400" dirty="0"/>
              <a:t>Create Item Type</a:t>
            </a:r>
            <a:endParaRPr lang="en-US" sz="5000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88A17C-FC30-921D-1A8D-C0F77B1D0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40" y="1111683"/>
            <a:ext cx="6614484" cy="404119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93364F-9793-C8AF-8ED8-996AEA5DD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81318"/>
              </p:ext>
            </p:extLst>
          </p:nvPr>
        </p:nvGraphicFramePr>
        <p:xfrm>
          <a:off x="557361" y="4885016"/>
          <a:ext cx="4416425" cy="684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3285">
                  <a:extLst>
                    <a:ext uri="{9D8B030D-6E8A-4147-A177-3AD203B41FA5}">
                      <a16:colId xmlns:a16="http://schemas.microsoft.com/office/drawing/2014/main" val="2217689469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575577039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3981466106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3517866751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2765912200"/>
                    </a:ext>
                  </a:extLst>
                </a:gridCol>
              </a:tblGrid>
              <a:tr h="3422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Item Type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3654536"/>
                  </a:ext>
                </a:extLst>
              </a:tr>
              <a:tr h="3422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How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Setup --- Items --- Item Types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Diar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2338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9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95948-C5F4-CF34-5395-9BF89B92A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45BED-5131-473F-C2EB-8596E31A6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803" y="1369115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sz="5400" dirty="0"/>
              <a:t>Create Item Template</a:t>
            </a:r>
            <a:endParaRPr lang="en-US" sz="50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8BD673-F327-6E73-D353-323D2C6D4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82" y="780097"/>
            <a:ext cx="7796818" cy="450585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87C41B-ACDA-D747-1093-12964C5FD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40527"/>
              </p:ext>
            </p:extLst>
          </p:nvPr>
        </p:nvGraphicFramePr>
        <p:xfrm>
          <a:off x="642481" y="5604510"/>
          <a:ext cx="5314972" cy="680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1138">
                  <a:extLst>
                    <a:ext uri="{9D8B030D-6E8A-4147-A177-3AD203B41FA5}">
                      <a16:colId xmlns:a16="http://schemas.microsoft.com/office/drawing/2014/main" val="2930160391"/>
                    </a:ext>
                  </a:extLst>
                </a:gridCol>
                <a:gridCol w="911138">
                  <a:extLst>
                    <a:ext uri="{9D8B030D-6E8A-4147-A177-3AD203B41FA5}">
                      <a16:colId xmlns:a16="http://schemas.microsoft.com/office/drawing/2014/main" val="1016122969"/>
                    </a:ext>
                  </a:extLst>
                </a:gridCol>
                <a:gridCol w="911138">
                  <a:extLst>
                    <a:ext uri="{9D8B030D-6E8A-4147-A177-3AD203B41FA5}">
                      <a16:colId xmlns:a16="http://schemas.microsoft.com/office/drawing/2014/main" val="3177777807"/>
                    </a:ext>
                  </a:extLst>
                </a:gridCol>
                <a:gridCol w="911138">
                  <a:extLst>
                    <a:ext uri="{9D8B030D-6E8A-4147-A177-3AD203B41FA5}">
                      <a16:colId xmlns:a16="http://schemas.microsoft.com/office/drawing/2014/main" val="2444355615"/>
                    </a:ext>
                  </a:extLst>
                </a:gridCol>
                <a:gridCol w="1670420">
                  <a:extLst>
                    <a:ext uri="{9D8B030D-6E8A-4147-A177-3AD203B41FA5}">
                      <a16:colId xmlns:a16="http://schemas.microsoft.com/office/drawing/2014/main" val="518347353"/>
                    </a:ext>
                  </a:extLst>
                </a:gridCol>
              </a:tblGrid>
              <a:tr h="277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Template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5820637"/>
                  </a:ext>
                </a:extLst>
              </a:tr>
              <a:tr h="4035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Setup --- Items --- Templates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(@Diar Purchased)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5897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6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26E-4D34-A242-13E4-1C2EFC4A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BC4C3-BC0F-E97C-8051-4FD68DE1B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9891" y="750890"/>
            <a:ext cx="4452072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7EC199-D993-4ECE-197B-E35AAA24C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0835" y="2669309"/>
            <a:ext cx="4299673" cy="976311"/>
          </a:xfrm>
        </p:spPr>
        <p:txBody>
          <a:bodyPr/>
          <a:lstStyle/>
          <a:p>
            <a:r>
              <a:rPr lang="en-US" dirty="0"/>
              <a:t>1-Category Structure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C4B122-75DE-A0A0-8663-6A0EAB3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3" y="750890"/>
            <a:ext cx="7129558" cy="399999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F8765-8EFE-573A-D9A8-CE3D70E1F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56284"/>
              </p:ext>
            </p:extLst>
          </p:nvPr>
        </p:nvGraphicFramePr>
        <p:xfrm>
          <a:off x="872497" y="5111740"/>
          <a:ext cx="6567394" cy="995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83697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3283697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3917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Category Structure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6035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How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Setup &gt; Items &gt; Categories &gt; Category Key </a:t>
                      </a:r>
                      <a:r>
                        <a:rPr lang="en-US" sz="1400" b="1" u="none" strike="noStrike" dirty="0" err="1">
                          <a:effectLst/>
                        </a:rPr>
                        <a:t>Flexfield</a:t>
                      </a:r>
                      <a:r>
                        <a:rPr lang="en-US" sz="1400" b="1" u="none" strike="noStrike" dirty="0">
                          <a:effectLst/>
                        </a:rPr>
                        <a:t> &gt; Segments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43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C91C0-7F95-B0B9-6A65-82C71CDF7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 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56E46-67EA-8365-52C2-5F51B6D4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819" y="234289"/>
            <a:ext cx="1667144" cy="174589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3242C3-D409-10BA-6AD2-0AE4B10BA737}"/>
              </a:ext>
            </a:extLst>
          </p:cNvPr>
          <p:cNvSpPr txBox="1"/>
          <p:nvPr/>
        </p:nvSpPr>
        <p:spPr>
          <a:xfrm>
            <a:off x="9838082" y="2521059"/>
            <a:ext cx="20538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pharmacist, is the Training and Development Officer at the Medical Administration in El-</a:t>
            </a:r>
            <a:r>
              <a:rPr lang="en-US" sz="1600" dirty="0" err="1"/>
              <a:t>Bagour</a:t>
            </a:r>
            <a:r>
              <a:rPr lang="en-US" sz="1600" dirty="0"/>
              <a:t> and a former Supply Chain Manager.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D9376-7539-3761-1FA0-39C3A808B5EA}"/>
              </a:ext>
            </a:extLst>
          </p:cNvPr>
          <p:cNvSpPr txBox="1"/>
          <p:nvPr/>
        </p:nvSpPr>
        <p:spPr>
          <a:xfrm>
            <a:off x="10400163" y="2121971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Dr. Mai  Taher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74634-CB37-1D5E-3D8D-F8092B22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053" y="225487"/>
            <a:ext cx="1667145" cy="17635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50538-7E18-8FC4-7EBA-536F0B7D321C}"/>
              </a:ext>
            </a:extLst>
          </p:cNvPr>
          <p:cNvSpPr txBox="1"/>
          <p:nvPr/>
        </p:nvSpPr>
        <p:spPr>
          <a:xfrm>
            <a:off x="7895144" y="2107053"/>
            <a:ext cx="178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Eng. Ahmed Zaky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917C0-F41A-57A5-8C71-27342C5B973E}"/>
              </a:ext>
            </a:extLst>
          </p:cNvPr>
          <p:cNvSpPr txBox="1"/>
          <p:nvPr/>
        </p:nvSpPr>
        <p:spPr>
          <a:xfrm>
            <a:off x="7761875" y="2659539"/>
            <a:ext cx="20538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Procurement Manager with over 10 years of experience in strategic sourcing, supplier management, and supply chain 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AEE660-9C2A-1370-2978-5414EFB26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86" y="225486"/>
            <a:ext cx="1712802" cy="17635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AD5FD3-722D-0763-28CC-B7F29A7D3ACE}"/>
              </a:ext>
            </a:extLst>
          </p:cNvPr>
          <p:cNvSpPr txBox="1"/>
          <p:nvPr/>
        </p:nvSpPr>
        <p:spPr>
          <a:xfrm>
            <a:off x="2948472" y="2105281"/>
            <a:ext cx="18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Eng. Ahmed Khedr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4C38C-C396-7F61-4FF1-85F5B416B14F}"/>
              </a:ext>
            </a:extLst>
          </p:cNvPr>
          <p:cNvSpPr txBox="1"/>
          <p:nvPr/>
        </p:nvSpPr>
        <p:spPr>
          <a:xfrm>
            <a:off x="2834585" y="2584374"/>
            <a:ext cx="2053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Inventory Planning Manager at ELARABY 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6817C-C1E6-96F4-3E88-0D2D067E41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223" t="12865"/>
          <a:stretch/>
        </p:blipFill>
        <p:spPr>
          <a:xfrm>
            <a:off x="530637" y="225486"/>
            <a:ext cx="1712801" cy="17635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7D1B2-2F95-ED9F-7692-C13C4DD6860B}"/>
              </a:ext>
            </a:extLst>
          </p:cNvPr>
          <p:cNvSpPr txBox="1"/>
          <p:nvPr/>
        </p:nvSpPr>
        <p:spPr>
          <a:xfrm>
            <a:off x="475136" y="2110442"/>
            <a:ext cx="18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Eng. Asmaa Sobhy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8B6C6-123C-EA49-C1B0-F98B9DD2BACF}"/>
              </a:ext>
            </a:extLst>
          </p:cNvPr>
          <p:cNvSpPr txBox="1"/>
          <p:nvPr/>
        </p:nvSpPr>
        <p:spPr>
          <a:xfrm>
            <a:off x="254971" y="2660540"/>
            <a:ext cx="2053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Civil engineer, </a:t>
            </a:r>
          </a:p>
          <a:p>
            <a:pPr algn="ctr"/>
            <a:r>
              <a:rPr lang="en-US" sz="1600" dirty="0"/>
              <a:t>Urban Planning Engineer at Menoufia Governorate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110558-7B73-F1B9-81A5-D5FEB0920DE4}"/>
              </a:ext>
            </a:extLst>
          </p:cNvPr>
          <p:cNvSpPr txBox="1"/>
          <p:nvPr/>
        </p:nvSpPr>
        <p:spPr>
          <a:xfrm>
            <a:off x="5077455" y="2118444"/>
            <a:ext cx="245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Abdelrahman </a:t>
            </a:r>
            <a:r>
              <a:rPr lang="en-US" b="1" dirty="0" err="1"/>
              <a:t>Elshorbagy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D24CF9-E081-ADFC-6F5C-78135C318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336" y="225486"/>
            <a:ext cx="1712802" cy="176350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57E655-A6D4-4225-D7FD-748DD41BA69F}"/>
              </a:ext>
            </a:extLst>
          </p:cNvPr>
          <p:cNvSpPr txBox="1"/>
          <p:nvPr/>
        </p:nvSpPr>
        <p:spPr>
          <a:xfrm>
            <a:off x="5088796" y="2655330"/>
            <a:ext cx="2053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Sales Business Developer</a:t>
            </a:r>
          </a:p>
        </p:txBody>
      </p:sp>
    </p:spTree>
    <p:extLst>
      <p:ext uri="{BB962C8B-B14F-4D97-AF65-F5344CB8AC3E}">
        <p14:creationId xmlns:p14="http://schemas.microsoft.com/office/powerpoint/2010/main" val="20428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DBE7C2-6F56-45E4-0187-F81F5CE00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63" y="750890"/>
            <a:ext cx="4687599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964AA4-3D9E-9B9F-11EC-F94A0E692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4171" y="2669309"/>
            <a:ext cx="4986338" cy="976311"/>
          </a:xfrm>
        </p:spPr>
        <p:txBody>
          <a:bodyPr/>
          <a:lstStyle/>
          <a:p>
            <a:r>
              <a:rPr lang="en-US" dirty="0"/>
              <a:t>2-Category Structure Values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A310F8-7224-5334-3F82-A91A91DA2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60218"/>
            <a:ext cx="6744133" cy="409322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96D824-892C-2FBF-711B-B5F7F0FC8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42218"/>
              </p:ext>
            </p:extLst>
          </p:nvPr>
        </p:nvGraphicFramePr>
        <p:xfrm>
          <a:off x="456813" y="4959927"/>
          <a:ext cx="6587358" cy="8649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3679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3293679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2641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Category Structure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60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Setup &gt; Items &gt; Categories &gt; Category Key </a:t>
                      </a:r>
                      <a:r>
                        <a:rPr lang="en-US" sz="1600" b="1" u="none" strike="noStrike" dirty="0" err="1">
                          <a:effectLst/>
                        </a:rPr>
                        <a:t>Flexfield</a:t>
                      </a:r>
                      <a:r>
                        <a:rPr lang="en-US" sz="1600" b="1" u="none" strike="noStrike" dirty="0">
                          <a:effectLst/>
                        </a:rPr>
                        <a:t> &gt; Values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71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208B-31F1-AAB7-F885-4AF64054B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38F42-1377-8D85-4ACA-579857FC8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63" y="750890"/>
            <a:ext cx="4687599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24A1A4-1342-B4DD-B793-3962BD306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5309" y="2669309"/>
            <a:ext cx="4535200" cy="976311"/>
          </a:xfrm>
        </p:spPr>
        <p:txBody>
          <a:bodyPr/>
          <a:lstStyle/>
          <a:p>
            <a:r>
              <a:rPr lang="en-US" dirty="0"/>
              <a:t>3-Category Definition</a:t>
            </a:r>
          </a:p>
          <a:p>
            <a:endParaRPr lang="en-US" dirty="0"/>
          </a:p>
        </p:txBody>
      </p:sp>
      <p:pic>
        <p:nvPicPr>
          <p:cNvPr id="2" name="Picture 1" descr="A computer screen with a list&#10;&#10;AI-generated content may be incorrect.">
            <a:extLst>
              <a:ext uri="{FF2B5EF4-FFF2-40B4-BE49-F238E27FC236}">
                <a16:creationId xmlns:a16="http://schemas.microsoft.com/office/drawing/2014/main" id="{6FAE92C7-9435-D4E8-3037-D79CC7FDE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554181"/>
            <a:ext cx="6779635" cy="41563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932782-90EC-6431-6E30-B23A73848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27454"/>
              </p:ext>
            </p:extLst>
          </p:nvPr>
        </p:nvGraphicFramePr>
        <p:xfrm>
          <a:off x="1070021" y="5381502"/>
          <a:ext cx="5483180" cy="760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1590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2741590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2651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Category Definition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265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Setup &gt; Items &gt; Categories &gt; Categories &gt; Category Codes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11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A48DA-6D41-9E53-ACDA-ED3A4948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55F4BD-7BE0-2C9F-BC75-2C4C95AEA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63" y="750890"/>
            <a:ext cx="4687599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FAE2A2E-43C2-82DE-429E-33952DFD5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5309" y="2669309"/>
            <a:ext cx="4535200" cy="976311"/>
          </a:xfrm>
        </p:spPr>
        <p:txBody>
          <a:bodyPr/>
          <a:lstStyle/>
          <a:p>
            <a:r>
              <a:rPr lang="en-US" dirty="0"/>
              <a:t>4-Category Set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C57358-E648-C2DC-D62E-8E8860C3D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0" y="196619"/>
            <a:ext cx="5128260" cy="49453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BDB8C50-DEFE-A439-0560-B9FBADEAA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68705"/>
              </p:ext>
            </p:extLst>
          </p:nvPr>
        </p:nvGraphicFramePr>
        <p:xfrm>
          <a:off x="1388070" y="5686303"/>
          <a:ext cx="5483180" cy="760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1590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2741590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2651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Category Definition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265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Setup &gt; Items &gt; Categories &gt; Categories &gt; Category Set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7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6AB0-08F4-6E92-1A36-C52141BB2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F73CB6-A3F2-9039-AF79-9C2B5D2E4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63" y="750890"/>
            <a:ext cx="4687599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72AE6E-E011-6D3E-9D68-EA09F809F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5309" y="2669309"/>
            <a:ext cx="4535200" cy="976311"/>
          </a:xfrm>
        </p:spPr>
        <p:txBody>
          <a:bodyPr/>
          <a:lstStyle/>
          <a:p>
            <a:r>
              <a:rPr lang="en-US" dirty="0"/>
              <a:t>5-Add Category to Item</a:t>
            </a:r>
          </a:p>
          <a:p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F6B365-5BFB-EB7B-C4B9-DB3A33663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91278"/>
            <a:ext cx="4998720" cy="416052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2C9121-C5F6-680C-F7A9-9FC88E587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592234"/>
              </p:ext>
            </p:extLst>
          </p:nvPr>
        </p:nvGraphicFramePr>
        <p:xfrm>
          <a:off x="752892" y="5409212"/>
          <a:ext cx="5687496" cy="760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3748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2843748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2651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Category Definition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265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How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Create Master Items and Click Tools  &gt; Categories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C12CB8-533A-2E84-E922-B74B1958F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Create Item</a:t>
            </a:r>
            <a:br>
              <a:rPr lang="en-US" sz="5400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6514A8-45F3-8D55-B491-7F9FA79C1B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Items --- Master Items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2CE002-FD7D-2BC0-39AE-53DFEE12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6" y="692727"/>
            <a:ext cx="683288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5223-8625-E55C-B5AC-EAFA6916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FE35E-A6ED-5A09-43F3-8AE52F7BD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471055"/>
            <a:ext cx="4416424" cy="36080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Create Shorthand Aliases</a:t>
            </a:r>
            <a:br>
              <a:rPr lang="en-US" sz="5400" dirty="0"/>
            </a:br>
            <a:br>
              <a:rPr lang="en-US" sz="5400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5D5D74-73AF-EEB7-A643-ECC6572E15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Setup  &gt; 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Flexfields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 &gt; Key  &gt;  Aliases</a:t>
            </a:r>
            <a:r>
              <a:rPr lang="en-US" sz="1800" dirty="0"/>
              <a:t> </a:t>
            </a:r>
            <a:endParaRPr lang="en-US" sz="2800" dirty="0"/>
          </a:p>
          <a:p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5850F8-B6AD-95F3-D334-F659D72E6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22153"/>
            <a:ext cx="7855527" cy="52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E0740A-8BF0-547F-66E5-50C94E13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05" y="397213"/>
            <a:ext cx="4921250" cy="150018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Account Alias, Receipt  &amp; Issue</a:t>
            </a:r>
            <a:br>
              <a:rPr lang="en-US" sz="66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E9386-4A25-C482-BA27-FB0AFD7E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26</a:t>
            </a:fld>
            <a:endParaRPr lang="en-US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FB6E1D-F3B5-8EBB-A714-4B4BD0FF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3" y="1589528"/>
            <a:ext cx="5535935" cy="367894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F234E7-74DE-1D57-E164-6BD788102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5" y="397212"/>
            <a:ext cx="4924136" cy="295054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DA3A0B-983F-0072-6C0C-87F4F99F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4" y="3772513"/>
            <a:ext cx="4924135" cy="25451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C85460-408F-46C3-5FF0-9E3421B4F6A6}"/>
              </a:ext>
            </a:extLst>
          </p:cNvPr>
          <p:cNvSpPr txBox="1">
            <a:spLocks/>
          </p:cNvSpPr>
          <p:nvPr/>
        </p:nvSpPr>
        <p:spPr>
          <a:xfrm>
            <a:off x="765400" y="5657611"/>
            <a:ext cx="4624018" cy="80317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Account Alias: Receipt  &amp; Issue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Transactions  &gt; Miscellaneous Transaction</a:t>
            </a:r>
            <a:r>
              <a:rPr lang="en-US" sz="1600" b="1" dirty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0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59E45-2BA3-8F9E-4C65-EF82901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Sub inventory Transfer</a:t>
            </a:r>
            <a:br>
              <a:rPr lang="en-US" sz="5400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19BB3B9-7308-578E-72DF-30777D3D9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4"/>
            <a:ext cx="4416424" cy="253730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/>
              <a:t>Create Sub inventory Transaction</a:t>
            </a:r>
          </a:p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	Setup --- Transactions --- Source Types  … Then Select Inventory.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- Do Sub inventory Transaction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  <a:latin typeface="Aptos Narrow" panose="020B0004020202020204" pitchFamily="34" charset="0"/>
              </a:rPr>
              <a:t>	Transactions ---  Sub Inventory Transfer</a:t>
            </a:r>
            <a:endParaRPr lang="en-US" sz="3200" dirty="0"/>
          </a:p>
          <a:p>
            <a:pPr marL="0" indent="0">
              <a:buNone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0" indent="0">
              <a:buNone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pic>
        <p:nvPicPr>
          <p:cNvPr id="5" name="Picture 4" descr="A screenshot of a software&#10;&#10;AI-generated content may be incorrect.">
            <a:extLst>
              <a:ext uri="{FF2B5EF4-FFF2-40B4-BE49-F238E27FC236}">
                <a16:creationId xmlns:a16="http://schemas.microsoft.com/office/drawing/2014/main" id="{F2621FDA-9800-DCC2-7F08-B3DB2AF3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5" y="529831"/>
            <a:ext cx="6624537" cy="303782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B49C2B-88B5-52A0-452B-740057D94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5" y="3792511"/>
            <a:ext cx="6624537" cy="28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hand holding a bag and a paper money&#10;&#10;AI-generated content may be incorrect.">
            <a:extLst>
              <a:ext uri="{FF2B5EF4-FFF2-40B4-BE49-F238E27FC236}">
                <a16:creationId xmlns:a16="http://schemas.microsoft.com/office/drawing/2014/main" id="{BA27885C-58CE-A02B-AE1A-1B8280D3E5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435" b="743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97DC0C-6BB4-8867-BBFB-B0835A644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Purchasing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4EC7AB-F807-87A8-759E-38AA78B9E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phase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312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982A09-5DC4-9EA8-02D1-2DCBE6FAB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1173473"/>
          </a:xfrm>
        </p:spPr>
        <p:txBody>
          <a:bodyPr/>
          <a:lstStyle/>
          <a:p>
            <a:r>
              <a:rPr lang="en-US" dirty="0"/>
              <a:t>Responsibility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59F36EE-6B92-904A-AA4A-604A1080D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1725972"/>
          </a:xfrm>
        </p:spPr>
        <p:txBody>
          <a:bodyPr>
            <a:normAutofit/>
          </a:bodyPr>
          <a:lstStyle/>
          <a:p>
            <a:r>
              <a:rPr lang="en-US" dirty="0"/>
              <a:t>SYSTEM ADM ---SECURITY ---Responsibility --- define</a:t>
            </a:r>
          </a:p>
          <a:p>
            <a:endParaRPr lang="en-US" dirty="0"/>
          </a:p>
          <a:p>
            <a:r>
              <a:rPr lang="en-US" dirty="0"/>
              <a:t>Code: Diar purchasing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C1DD5D1-9EA2-5361-34C7-64C6DC19BD2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r="86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1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271335"/>
            <a:ext cx="5272764" cy="95523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1468582"/>
            <a:ext cx="5272764" cy="452581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Oracle E-Business Suite (EBS)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is a comprehensive suite of integrated business applications designed to help organizations manage their business processes efficiently.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For a manufacturing organization like </a:t>
            </a: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Diar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Oracle ERP (Enterprise Resource Planning) and SCM (Supply Chain Management) modules within EBS offer robust solutions to streamline operations, enhance productivity, and improve decision-making.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8DD966-19F0-4350-AC58-AE86C210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A86FA-4015-1B3D-F27C-54458A2C0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1503257"/>
          </a:xfrm>
        </p:spPr>
        <p:txBody>
          <a:bodyPr>
            <a:normAutofit fontScale="90000"/>
          </a:bodyPr>
          <a:lstStyle/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Financials Options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B987FE-1846-DC8B-B75F-6ECF7945E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3810780" cy="976311"/>
          </a:xfrm>
        </p:spPr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Purchasing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--Setup --- Organizations --- Financial Options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E679C-3071-DE4B-8D54-D05E8FAA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84" y="569103"/>
            <a:ext cx="7923177" cy="57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50D20-5030-7B4D-9ABC-D4D7791CD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90"/>
            <a:ext cx="4416424" cy="1545502"/>
          </a:xfrm>
        </p:spPr>
        <p:txBody>
          <a:bodyPr>
            <a:normAutofit fontScale="90000"/>
          </a:bodyPr>
          <a:lstStyle/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Purchasing Options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C0BE2A6-F96A-7E8F-9C51-FAD536CC1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Purchasing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--Setup --- Organizations --- Purchasing Options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76E9C-EE84-B6FC-F3EF-814B3F8B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720436"/>
            <a:ext cx="7215166" cy="53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4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5F5EF-3236-B97B-AD0C-857688B4C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90"/>
            <a:ext cx="4416424" cy="1448520"/>
          </a:xfrm>
        </p:spPr>
        <p:txBody>
          <a:bodyPr>
            <a:normAutofit fontScale="90000"/>
          </a:bodyPr>
          <a:lstStyle/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Receiving Options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2AC68CC-EFAC-704B-927E-F37D920280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Purchasing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--Setup --- Organizations --- Receiving Options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5B3A-E6C5-FBBE-7EED-BCE1A922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75" y="540506"/>
            <a:ext cx="6924503" cy="59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19706-1410-C7E0-0249-6B9468E0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2"/>
            <a:ext cx="9702800" cy="64205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Define HR Organization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D679388-13A4-8D17-807C-6EE16A1F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EAE54-B859-5AA4-5774-BCE0E01CB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3488"/>
            <a:ext cx="5795963" cy="5122342"/>
          </a:xfrm>
          <a:prstGeom prst="rect">
            <a:avLst/>
          </a:prstGeom>
          <a:noFill/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444154-F3B2-7446-82CE-FAFA57A49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751127"/>
              </p:ext>
            </p:extLst>
          </p:nvPr>
        </p:nvGraphicFramePr>
        <p:xfrm>
          <a:off x="546100" y="2368279"/>
          <a:ext cx="5346700" cy="292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6700">
                  <a:extLst>
                    <a:ext uri="{9D8B030D-6E8A-4147-A177-3AD203B41FA5}">
                      <a16:colId xmlns:a16="http://schemas.microsoft.com/office/drawing/2014/main" val="1361615232"/>
                    </a:ext>
                  </a:extLst>
                </a:gridCol>
              </a:tblGrid>
              <a:tr h="946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setup --- Organizations --- Organizations--HR ORG.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91" marR="16891" marT="16891" marB="0" anchor="b"/>
                </a:tc>
                <a:extLst>
                  <a:ext uri="{0D108BD9-81ED-4DB2-BD59-A6C34878D82A}">
                    <a16:rowId xmlns:a16="http://schemas.microsoft.com/office/drawing/2014/main" val="442938927"/>
                  </a:ext>
                </a:extLst>
              </a:tr>
              <a:tr h="9465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u="none" strike="noStrike" dirty="0">
                          <a:effectLst/>
                        </a:rPr>
                        <a:t>create: Diar Top Manage, Diar </a:t>
                      </a:r>
                      <a:r>
                        <a:rPr lang="en-US" sz="2800" b="1" u="none" strike="noStrike" dirty="0" err="1">
                          <a:effectLst/>
                        </a:rPr>
                        <a:t>logst</a:t>
                      </a:r>
                      <a:r>
                        <a:rPr lang="en-US" sz="2800" b="1" u="none" strike="noStrike" dirty="0">
                          <a:effectLst/>
                        </a:rPr>
                        <a:t>, Diar Prod, Diar IT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91" marR="16891" marT="16891" marB="0" anchor="ctr"/>
                </a:tc>
                <a:extLst>
                  <a:ext uri="{0D108BD9-81ED-4DB2-BD59-A6C34878D82A}">
                    <a16:rowId xmlns:a16="http://schemas.microsoft.com/office/drawing/2014/main" val="4209484344"/>
                  </a:ext>
                </a:extLst>
              </a:tr>
              <a:tr h="5141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u="none" strike="noStrike">
                          <a:effectLst/>
                        </a:rPr>
                        <a:t>Diar inventory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91" marR="16891" marT="16891" marB="0" anchor="ctr"/>
                </a:tc>
                <a:extLst>
                  <a:ext uri="{0D108BD9-81ED-4DB2-BD59-A6C34878D82A}">
                    <a16:rowId xmlns:a16="http://schemas.microsoft.com/office/drawing/2014/main" val="3799997638"/>
                  </a:ext>
                </a:extLst>
              </a:tr>
              <a:tr h="5141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u="none" strike="noStrike" dirty="0" err="1">
                          <a:effectLst/>
                        </a:rPr>
                        <a:t>assing</a:t>
                      </a:r>
                      <a:r>
                        <a:rPr lang="en-US" sz="2800" b="1" u="none" strike="noStrike" dirty="0">
                          <a:effectLst/>
                        </a:rPr>
                        <a:t>: Diar Manifc.1,2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91" marR="16891" marT="16891" marB="0" anchor="ctr"/>
                </a:tc>
                <a:extLst>
                  <a:ext uri="{0D108BD9-81ED-4DB2-BD59-A6C34878D82A}">
                    <a16:rowId xmlns:a16="http://schemas.microsoft.com/office/drawing/2014/main" val="30638799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8074DEE-FC3A-FEB9-468E-957C1F7348AA}"/>
              </a:ext>
            </a:extLst>
          </p:cNvPr>
          <p:cNvSpPr txBox="1"/>
          <p:nvPr/>
        </p:nvSpPr>
        <p:spPr>
          <a:xfrm>
            <a:off x="817418" y="5620903"/>
            <a:ext cx="417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HRMS--org.--hierarchy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43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99236-3CAF-EA96-49B5-3FD8E402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b="0" i="0" u="none" strike="noStrike">
                <a:effectLst/>
              </a:rPr>
              <a:t>Define jobs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CB2DB34-2F17-CDBF-21AC-922B7225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0B93F79-5A7B-2A72-609E-4759A67D47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360" r="10360"/>
          <a:stretch/>
        </p:blipFill>
        <p:spPr>
          <a:xfrm>
            <a:off x="6096000" y="1460518"/>
            <a:ext cx="5795963" cy="4740240"/>
          </a:xfrm>
          <a:noFill/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56BA21-199C-242F-BAF9-C64C0DA74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33287"/>
              </p:ext>
            </p:extLst>
          </p:nvPr>
        </p:nvGraphicFramePr>
        <p:xfrm>
          <a:off x="1228070" y="2633043"/>
          <a:ext cx="3982761" cy="2392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0425">
                  <a:extLst>
                    <a:ext uri="{9D8B030D-6E8A-4147-A177-3AD203B41FA5}">
                      <a16:colId xmlns:a16="http://schemas.microsoft.com/office/drawing/2014/main" val="3215828597"/>
                    </a:ext>
                  </a:extLst>
                </a:gridCol>
                <a:gridCol w="2492336">
                  <a:extLst>
                    <a:ext uri="{9D8B030D-6E8A-4147-A177-3AD203B41FA5}">
                      <a16:colId xmlns:a16="http://schemas.microsoft.com/office/drawing/2014/main" val="1258379080"/>
                    </a:ext>
                  </a:extLst>
                </a:gridCol>
              </a:tblGrid>
              <a:tr h="598004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code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position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extLst>
                  <a:ext uri="{0D108BD9-81ED-4DB2-BD59-A6C34878D82A}">
                    <a16:rowId xmlns:a16="http://schemas.microsoft.com/office/drawing/2014/main" val="892430624"/>
                  </a:ext>
                </a:extLst>
              </a:tr>
              <a:tr h="598004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DI 001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IT manager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extLst>
                  <a:ext uri="{0D108BD9-81ED-4DB2-BD59-A6C34878D82A}">
                    <a16:rowId xmlns:a16="http://schemas.microsoft.com/office/drawing/2014/main" val="484945185"/>
                  </a:ext>
                </a:extLst>
              </a:tr>
              <a:tr h="598004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 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 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extLst>
                  <a:ext uri="{0D108BD9-81ED-4DB2-BD59-A6C34878D82A}">
                    <a16:rowId xmlns:a16="http://schemas.microsoft.com/office/drawing/2014/main" val="202201511"/>
                  </a:ext>
                </a:extLst>
              </a:tr>
              <a:tr h="598004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DI 002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IT egineer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extLst>
                  <a:ext uri="{0D108BD9-81ED-4DB2-BD59-A6C34878D82A}">
                    <a16:rowId xmlns:a16="http://schemas.microsoft.com/office/drawing/2014/main" val="36026581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5B95A49-977F-BFFC-4421-C92C5F3E10DC}"/>
              </a:ext>
            </a:extLst>
          </p:cNvPr>
          <p:cNvSpPr txBox="1"/>
          <p:nvPr/>
        </p:nvSpPr>
        <p:spPr>
          <a:xfrm>
            <a:off x="817418" y="5620903"/>
            <a:ext cx="417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HRMS—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Work structure--job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675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8282B6-3E48-AC42-6EEB-6ACE3D4C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1007269"/>
            <a:ext cx="7175500" cy="484346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1A3178-D67D-EEC7-AAC1-EF11690FC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dirty="0"/>
              <a:t>Define people and assign.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5DCAD63-C03D-78EB-A15D-0397728F2B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Global HRMS—</a:t>
            </a:r>
            <a:r>
              <a:rPr lang="en-US" dirty="0"/>
              <a:t>people—enter and maintain </a:t>
            </a:r>
          </a:p>
        </p:txBody>
      </p:sp>
    </p:spTree>
    <p:extLst>
      <p:ext uri="{BB962C8B-B14F-4D97-AF65-F5344CB8AC3E}">
        <p14:creationId xmlns:p14="http://schemas.microsoft.com/office/powerpoint/2010/main" val="149889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C8C3E-83E8-9EF8-CC1D-B888A422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3EB1C5-207C-95B8-6D4D-8D27D51AF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dirty="0"/>
              <a:t>Define people and assign.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2BC6CB0-3449-418A-0F55-87647A4B00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Global HRMS—</a:t>
            </a:r>
            <a:r>
              <a:rPr lang="en-US" dirty="0"/>
              <a:t>people—enter and maintain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77CF5-1574-ADF4-1192-2EEDE466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023602"/>
            <a:ext cx="725906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77DEE8-83FB-6781-6898-78A8E49A4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3046281" cy="2182811"/>
          </a:xfrm>
        </p:spPr>
        <p:txBody>
          <a:bodyPr>
            <a:normAutofit fontScale="90000"/>
          </a:bodyPr>
          <a:lstStyle/>
          <a:p>
            <a:r>
              <a:rPr lang="en-US" dirty="0"/>
              <a:t>Approval groups and assign.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066E357-D10A-844F-D65D-447B3B77D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13" y="6234504"/>
            <a:ext cx="5384747" cy="488155"/>
          </a:xfrm>
        </p:spPr>
        <p:txBody>
          <a:bodyPr/>
          <a:lstStyle/>
          <a:p>
            <a:r>
              <a:rPr lang="en-US" dirty="0"/>
              <a:t>Diar purchasing– setup--approval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773C-4888-E856-857A-4E7A06AB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02" y="623496"/>
            <a:ext cx="8726118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180B6-1E83-48AE-C43B-6FF84504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750C6D-1E98-B80F-D139-65E52FBDB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33" y="340533"/>
            <a:ext cx="4320445" cy="2182811"/>
          </a:xfrm>
        </p:spPr>
        <p:txBody>
          <a:bodyPr>
            <a:normAutofit fontScale="90000"/>
          </a:bodyPr>
          <a:lstStyle/>
          <a:p>
            <a:r>
              <a:rPr lang="en-US" dirty="0"/>
              <a:t>Approval groups and assign.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7602EE-EAD8-F59F-4F49-8650006C7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13" y="6234504"/>
            <a:ext cx="5384747" cy="488155"/>
          </a:xfrm>
        </p:spPr>
        <p:txBody>
          <a:bodyPr/>
          <a:lstStyle/>
          <a:p>
            <a:r>
              <a:rPr lang="en-US" dirty="0"/>
              <a:t>Diar purchasing– setup--approval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49EDC-2328-7BFA-D963-FD1FCD91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940" y="635400"/>
            <a:ext cx="7535327" cy="507753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919B1-74C4-247C-9AB8-E5EFA8EC3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61088"/>
              </p:ext>
            </p:extLst>
          </p:nvPr>
        </p:nvGraphicFramePr>
        <p:xfrm>
          <a:off x="199733" y="3230380"/>
          <a:ext cx="3995503" cy="1247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9331">
                  <a:extLst>
                    <a:ext uri="{9D8B030D-6E8A-4147-A177-3AD203B41FA5}">
                      <a16:colId xmlns:a16="http://schemas.microsoft.com/office/drawing/2014/main" val="619172749"/>
                    </a:ext>
                  </a:extLst>
                </a:gridCol>
                <a:gridCol w="1344282">
                  <a:extLst>
                    <a:ext uri="{9D8B030D-6E8A-4147-A177-3AD203B41FA5}">
                      <a16:colId xmlns:a16="http://schemas.microsoft.com/office/drawing/2014/main" val="3268521557"/>
                    </a:ext>
                  </a:extLst>
                </a:gridCol>
                <a:gridCol w="1211890">
                  <a:extLst>
                    <a:ext uri="{9D8B030D-6E8A-4147-A177-3AD203B41FA5}">
                      <a16:colId xmlns:a16="http://schemas.microsoft.com/office/drawing/2014/main" val="1972425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approval group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5607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DI 10000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approval to 10000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922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DI 999999999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unlimited approve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982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96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062FB7-643D-BC3F-162F-9EE4CFB6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US" dirty="0"/>
              <a:t>Define Position Hierarchy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C87750A-C8F1-A1E4-40B6-39EBE7EB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en-US" sz="800" noProof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DE22F2-4232-4BF3-8143-87F5CE2E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" r="18239" b="-2"/>
          <a:stretch/>
        </p:blipFill>
        <p:spPr>
          <a:xfrm>
            <a:off x="6820524" y="1019176"/>
            <a:ext cx="5071439" cy="5527458"/>
          </a:xfrm>
          <a:prstGeom prst="rect">
            <a:avLst/>
          </a:prstGeom>
          <a:noFill/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D5ABB7-E427-C135-28D9-C9F284835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211164"/>
              </p:ext>
            </p:extLst>
          </p:nvPr>
        </p:nvGraphicFramePr>
        <p:xfrm>
          <a:off x="24984" y="1019175"/>
          <a:ext cx="6795540" cy="2076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833">
                  <a:extLst>
                    <a:ext uri="{9D8B030D-6E8A-4147-A177-3AD203B41FA5}">
                      <a16:colId xmlns:a16="http://schemas.microsoft.com/office/drawing/2014/main" val="1858272915"/>
                    </a:ext>
                  </a:extLst>
                </a:gridCol>
                <a:gridCol w="1070852">
                  <a:extLst>
                    <a:ext uri="{9D8B030D-6E8A-4147-A177-3AD203B41FA5}">
                      <a16:colId xmlns:a16="http://schemas.microsoft.com/office/drawing/2014/main" val="1251030749"/>
                    </a:ext>
                  </a:extLst>
                </a:gridCol>
                <a:gridCol w="960337">
                  <a:extLst>
                    <a:ext uri="{9D8B030D-6E8A-4147-A177-3AD203B41FA5}">
                      <a16:colId xmlns:a16="http://schemas.microsoft.com/office/drawing/2014/main" val="3056964604"/>
                    </a:ext>
                  </a:extLst>
                </a:gridCol>
                <a:gridCol w="468998">
                  <a:extLst>
                    <a:ext uri="{9D8B030D-6E8A-4147-A177-3AD203B41FA5}">
                      <a16:colId xmlns:a16="http://schemas.microsoft.com/office/drawing/2014/main" val="616614320"/>
                    </a:ext>
                  </a:extLst>
                </a:gridCol>
                <a:gridCol w="533185">
                  <a:extLst>
                    <a:ext uri="{9D8B030D-6E8A-4147-A177-3AD203B41FA5}">
                      <a16:colId xmlns:a16="http://schemas.microsoft.com/office/drawing/2014/main" val="2491398464"/>
                    </a:ext>
                  </a:extLst>
                </a:gridCol>
                <a:gridCol w="342026">
                  <a:extLst>
                    <a:ext uri="{9D8B030D-6E8A-4147-A177-3AD203B41FA5}">
                      <a16:colId xmlns:a16="http://schemas.microsoft.com/office/drawing/2014/main" val="773316918"/>
                    </a:ext>
                  </a:extLst>
                </a:gridCol>
                <a:gridCol w="821448">
                  <a:extLst>
                    <a:ext uri="{9D8B030D-6E8A-4147-A177-3AD203B41FA5}">
                      <a16:colId xmlns:a16="http://schemas.microsoft.com/office/drawing/2014/main" val="2789802480"/>
                    </a:ext>
                  </a:extLst>
                </a:gridCol>
                <a:gridCol w="1409861">
                  <a:extLst>
                    <a:ext uri="{9D8B030D-6E8A-4147-A177-3AD203B41FA5}">
                      <a16:colId xmlns:a16="http://schemas.microsoft.com/office/drawing/2014/main" val="2996135783"/>
                    </a:ext>
                  </a:extLst>
                </a:gridCol>
              </a:tblGrid>
              <a:tr h="743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1" u="none" strike="noStrike">
                          <a:effectLst/>
                        </a:rPr>
                        <a:t>position hirarcy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DI PHR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2937409507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name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type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org.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job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date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NAME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3377127393"/>
                  </a:ext>
                </a:extLst>
              </a:tr>
              <a:tr h="52308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DI.General manager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Single Incumbent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Diar 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 001.IT manager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1/1/2000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Mohamed.samir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1672343527"/>
                  </a:ext>
                </a:extLst>
              </a:tr>
              <a:tr h="52308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DI.Engineer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Shared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Diar 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 002.IT engineer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1/2/2000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Asmaa Sobhy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26931676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760FDF-BE1C-C542-7DD6-30B66FE01145}"/>
              </a:ext>
            </a:extLst>
          </p:cNvPr>
          <p:cNvSpPr txBox="1"/>
          <p:nvPr/>
        </p:nvSpPr>
        <p:spPr>
          <a:xfrm>
            <a:off x="817418" y="5620903"/>
            <a:ext cx="417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HRMS—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Work structure--position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0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A red and white logo&#10;&#10;AI-generated content may be incorrect.">
            <a:extLst>
              <a:ext uri="{FF2B5EF4-FFF2-40B4-BE49-F238E27FC236}">
                <a16:creationId xmlns:a16="http://schemas.microsoft.com/office/drawing/2014/main" id="{EE807E50-E423-A1BF-CAFE-029C3889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6582" y="400421"/>
            <a:ext cx="10924309" cy="30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2F391-9E6F-2CC9-8752-EE8385321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B5CAEF-6594-434B-04DF-2E332113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US" dirty="0"/>
              <a:t>Define Position Hierarchy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7F31E0-3710-B5D0-C222-7CD8314E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 sz="800" noProof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E764A6-FD17-60EE-DB8F-1EAFC5472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03046"/>
              </p:ext>
            </p:extLst>
          </p:nvPr>
        </p:nvGraphicFramePr>
        <p:xfrm>
          <a:off x="24983" y="1019175"/>
          <a:ext cx="9506942" cy="1899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3174">
                  <a:extLst>
                    <a:ext uri="{9D8B030D-6E8A-4147-A177-3AD203B41FA5}">
                      <a16:colId xmlns:a16="http://schemas.microsoft.com/office/drawing/2014/main" val="1858272915"/>
                    </a:ext>
                  </a:extLst>
                </a:gridCol>
                <a:gridCol w="1498119">
                  <a:extLst>
                    <a:ext uri="{9D8B030D-6E8A-4147-A177-3AD203B41FA5}">
                      <a16:colId xmlns:a16="http://schemas.microsoft.com/office/drawing/2014/main" val="1251030749"/>
                    </a:ext>
                  </a:extLst>
                </a:gridCol>
                <a:gridCol w="1343509">
                  <a:extLst>
                    <a:ext uri="{9D8B030D-6E8A-4147-A177-3AD203B41FA5}">
                      <a16:colId xmlns:a16="http://schemas.microsoft.com/office/drawing/2014/main" val="3056964604"/>
                    </a:ext>
                  </a:extLst>
                </a:gridCol>
                <a:gridCol w="656127">
                  <a:extLst>
                    <a:ext uri="{9D8B030D-6E8A-4147-A177-3AD203B41FA5}">
                      <a16:colId xmlns:a16="http://schemas.microsoft.com/office/drawing/2014/main" val="616614320"/>
                    </a:ext>
                  </a:extLst>
                </a:gridCol>
                <a:gridCol w="745924">
                  <a:extLst>
                    <a:ext uri="{9D8B030D-6E8A-4147-A177-3AD203B41FA5}">
                      <a16:colId xmlns:a16="http://schemas.microsoft.com/office/drawing/2014/main" val="2491398464"/>
                    </a:ext>
                  </a:extLst>
                </a:gridCol>
                <a:gridCol w="478493">
                  <a:extLst>
                    <a:ext uri="{9D8B030D-6E8A-4147-A177-3AD203B41FA5}">
                      <a16:colId xmlns:a16="http://schemas.microsoft.com/office/drawing/2014/main" val="773316918"/>
                    </a:ext>
                  </a:extLst>
                </a:gridCol>
                <a:gridCol w="1149204">
                  <a:extLst>
                    <a:ext uri="{9D8B030D-6E8A-4147-A177-3AD203B41FA5}">
                      <a16:colId xmlns:a16="http://schemas.microsoft.com/office/drawing/2014/main" val="2789802480"/>
                    </a:ext>
                  </a:extLst>
                </a:gridCol>
                <a:gridCol w="1972392">
                  <a:extLst>
                    <a:ext uri="{9D8B030D-6E8A-4147-A177-3AD203B41FA5}">
                      <a16:colId xmlns:a16="http://schemas.microsoft.com/office/drawing/2014/main" val="2996135783"/>
                    </a:ext>
                  </a:extLst>
                </a:gridCol>
              </a:tblGrid>
              <a:tr h="476815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1" u="none" strike="noStrike">
                          <a:effectLst/>
                        </a:rPr>
                        <a:t>position hirarcy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DI PHR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2937409507"/>
                  </a:ext>
                </a:extLst>
              </a:tr>
              <a:tr h="161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name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type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org.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job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date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NAME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3377127393"/>
                  </a:ext>
                </a:extLst>
              </a:tr>
              <a:tr h="3141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DI.General manager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Single Incumbent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Diar 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 001.IT manager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1/1/2000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Mohamed.samir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1672343527"/>
                  </a:ext>
                </a:extLst>
              </a:tr>
              <a:tr h="3141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DI.Engineer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Shared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Diar 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 002.IT engineer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1/2/2000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Asmaa Sobhy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26931676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031EA7-F2D6-69A4-D50C-8CEA76DE08F6}"/>
              </a:ext>
            </a:extLst>
          </p:cNvPr>
          <p:cNvSpPr txBox="1"/>
          <p:nvPr/>
        </p:nvSpPr>
        <p:spPr>
          <a:xfrm>
            <a:off x="0" y="3677187"/>
            <a:ext cx="417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HRMS—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Work structure--position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4208E-5998-420F-929F-DB42B3CE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10" y="3130426"/>
            <a:ext cx="7412182" cy="37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575462-9A4D-3D15-46BF-C25AB35DD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 HR TO DOCUMENT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64F26-977E-93D6-58F0-FE0838BA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33" y="584616"/>
            <a:ext cx="8062767" cy="5651291"/>
          </a:xfrm>
          <a:prstGeom prst="rect">
            <a:avLst/>
          </a:prstGeo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2D148B26-08FD-19AD-A8F7-B7BC55846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630863"/>
            <a:ext cx="4416425" cy="976312"/>
          </a:xfrm>
        </p:spPr>
        <p:txBody>
          <a:bodyPr/>
          <a:lstStyle/>
          <a:p>
            <a:r>
              <a:rPr lang="en-US" dirty="0"/>
              <a:t>Diar purchasing– setup—Purchasing—document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15148-772D-643C-7AB0-DB39BAE73052}"/>
              </a:ext>
            </a:extLst>
          </p:cNvPr>
          <p:cNvSpPr/>
          <p:nvPr/>
        </p:nvSpPr>
        <p:spPr>
          <a:xfrm>
            <a:off x="7687456" y="4191340"/>
            <a:ext cx="2293495" cy="3297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 PHR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7250D1-2A0B-795B-0A6B-DD25720C27B2}"/>
              </a:ext>
            </a:extLst>
          </p:cNvPr>
          <p:cNvCxnSpPr/>
          <p:nvPr/>
        </p:nvCxnSpPr>
        <p:spPr>
          <a:xfrm flipH="1">
            <a:off x="6705600" y="4336473"/>
            <a:ext cx="942109" cy="96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7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89D229-E0C5-7264-30C4-4F6C63CDB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Define buyer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65AAB9A5-3E23-BFA6-9062-95D51DC7C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4079875"/>
            <a:ext cx="4416425" cy="976313"/>
          </a:xfrm>
        </p:spPr>
        <p:txBody>
          <a:bodyPr/>
          <a:lstStyle/>
          <a:p>
            <a:r>
              <a:rPr lang="en-US" dirty="0"/>
              <a:t>Diar purchasing– setup—personal---buyer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9A87B-B3C1-A36F-B85C-62C697F3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863298"/>
            <a:ext cx="7404100" cy="54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05CFC-6D13-0F05-2A28-F33DA85BD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Define supplier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04A23D-EBA3-97AF-7F84-3C9CA6EE8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299526"/>
              </p:ext>
            </p:extLst>
          </p:nvPr>
        </p:nvGraphicFramePr>
        <p:xfrm>
          <a:off x="712788" y="4527028"/>
          <a:ext cx="5148366" cy="959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636">
                  <a:extLst>
                    <a:ext uri="{9D8B030D-6E8A-4147-A177-3AD203B41FA5}">
                      <a16:colId xmlns:a16="http://schemas.microsoft.com/office/drawing/2014/main" val="884288084"/>
                    </a:ext>
                  </a:extLst>
                </a:gridCol>
                <a:gridCol w="1732161">
                  <a:extLst>
                    <a:ext uri="{9D8B030D-6E8A-4147-A177-3AD203B41FA5}">
                      <a16:colId xmlns:a16="http://schemas.microsoft.com/office/drawing/2014/main" val="3303957324"/>
                    </a:ext>
                  </a:extLst>
                </a:gridCol>
                <a:gridCol w="1561569">
                  <a:extLst>
                    <a:ext uri="{9D8B030D-6E8A-4147-A177-3AD203B41FA5}">
                      <a16:colId xmlns:a16="http://schemas.microsoft.com/office/drawing/2014/main" val="1603113770"/>
                    </a:ext>
                  </a:extLst>
                </a:gridCol>
              </a:tblGrid>
              <a:tr h="319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supplyer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6543888"/>
                  </a:ext>
                </a:extLst>
              </a:tr>
              <a:tr h="319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name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no.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1839085"/>
                  </a:ext>
                </a:extLst>
              </a:tr>
              <a:tr h="319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Sobhy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8797323"/>
                  </a:ext>
                </a:extLst>
              </a:tr>
            </a:tbl>
          </a:graphicData>
        </a:graphic>
      </p:graphicFrame>
      <p:sp>
        <p:nvSpPr>
          <p:cNvPr id="8" name="Subtitle 3">
            <a:extLst>
              <a:ext uri="{FF2B5EF4-FFF2-40B4-BE49-F238E27FC236}">
                <a16:creationId xmlns:a16="http://schemas.microsoft.com/office/drawing/2014/main" id="{0668B0B8-E2B2-81B0-740C-D58E2BFA3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788" y="5562869"/>
            <a:ext cx="4416425" cy="976313"/>
          </a:xfrm>
        </p:spPr>
        <p:txBody>
          <a:bodyPr/>
          <a:lstStyle/>
          <a:p>
            <a:r>
              <a:rPr lang="en-US" dirty="0"/>
              <a:t>Diar purchasing–SUPPLY BASE--supplier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6F566F-8FE4-64F9-0319-2670892E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648" y="126829"/>
            <a:ext cx="9120907" cy="43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A2ADC-698F-0440-A7A9-76C87848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24E560-DB5F-847B-F989-F7BA944B18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supplier/ Item With 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56E5B-8733-55E3-D1B6-E4DEF57F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2" y="553204"/>
            <a:ext cx="7550727" cy="52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A9ABA8-E7C6-24E4-B0E4-3A1E3FB99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Requisition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2EE1B-6883-5EED-AE57-1D14E4A9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57" y="569627"/>
            <a:ext cx="7308243" cy="57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4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23480-5A88-0516-A8A9-6FC0A4BE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D5312-4F5E-0053-A308-BBA864DC3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Requisition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8EAFB-563D-C3F3-D14F-2E1D91F3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53" y="714007"/>
            <a:ext cx="6873771" cy="55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882A0-7610-BF22-1D50-12C26F0C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D78154-243D-F668-162B-F9858241E8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Requisition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3DFC7-BCB6-5040-499D-ECEE22BE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63" y="614597"/>
            <a:ext cx="7557337" cy="5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3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96262-5B44-C843-5FE5-490DB3646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82" y="1779590"/>
            <a:ext cx="4081318" cy="1808738"/>
          </a:xfrm>
        </p:spPr>
        <p:txBody>
          <a:bodyPr/>
          <a:lstStyle/>
          <a:p>
            <a:pPr algn="ctr"/>
            <a:r>
              <a:rPr lang="en-US" dirty="0"/>
              <a:t>Purchase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29B60-F6A0-3278-182E-88BD4CC4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749479"/>
            <a:ext cx="7902055" cy="56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3B6F5-F086-A8E8-46A4-E77307D92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426" y="820219"/>
            <a:ext cx="8112957" cy="813709"/>
          </a:xfrm>
        </p:spPr>
        <p:txBody>
          <a:bodyPr>
            <a:normAutofit fontScale="90000"/>
          </a:bodyPr>
          <a:lstStyle/>
          <a:p>
            <a:r>
              <a:rPr lang="en-US" dirty="0"/>
              <a:t>Auto create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CFB0B-FCEC-CC76-60E9-AFA50362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85" y="1942034"/>
            <a:ext cx="10426439" cy="42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1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298502-81D9-E67B-F07E-E5B8C4E0A8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802BA-AA01-3DE2-35F1-7505FFEA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0" y="260350"/>
            <a:ext cx="11959262" cy="63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0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E92D-C145-E900-D543-8D301A96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ud computing system with a truck and a computer&#10;&#10;AI-generated content may be incorrect.">
            <a:extLst>
              <a:ext uri="{FF2B5EF4-FFF2-40B4-BE49-F238E27FC236}">
                <a16:creationId xmlns:a16="http://schemas.microsoft.com/office/drawing/2014/main" id="{1DE9BC9E-0E8B-A9F5-7B24-EED369D6C1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2" r="1692"/>
          <a:stretch/>
        </p:blipFill>
        <p:spPr>
          <a:xfrm>
            <a:off x="43" y="0"/>
            <a:ext cx="12191914" cy="444817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EBD38B-7E5D-8FF2-F977-C6BCBD8E1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>
            <a:normAutofit/>
          </a:bodyPr>
          <a:lstStyle/>
          <a:p>
            <a:r>
              <a:rPr lang="en-US" dirty="0"/>
              <a:t>Order Management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34E8761-3744-C9E5-F908-627B52AA6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>
            <a:normAutofit/>
          </a:bodyPr>
          <a:lstStyle/>
          <a:p>
            <a:r>
              <a:rPr lang="en-US" baseline="30000" dirty="0"/>
              <a:t>3rd </a:t>
            </a:r>
            <a:r>
              <a:rPr lang="en-US" dirty="0"/>
              <a:t>phase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9537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9D4F-9D74-F982-FBB6-833D2EF9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2230-B7E8-20F3-5012-9D098687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Responsibilities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3763303-4A36-F860-E323-2357FA76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2D9208-1614-672A-4C4E-9E7B1B8A0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8990"/>
            <a:ext cx="5795963" cy="3883295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4C30E3-42BE-FDAA-DA8C-E210DE0F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425482"/>
              </p:ext>
            </p:extLst>
          </p:nvPr>
        </p:nvGraphicFramePr>
        <p:xfrm>
          <a:off x="546100" y="3273630"/>
          <a:ext cx="5346701" cy="11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999">
                  <a:extLst>
                    <a:ext uri="{9D8B030D-6E8A-4147-A177-3AD203B41FA5}">
                      <a16:colId xmlns:a16="http://schemas.microsoft.com/office/drawing/2014/main" val="501026022"/>
                    </a:ext>
                  </a:extLst>
                </a:gridCol>
                <a:gridCol w="4431702">
                  <a:extLst>
                    <a:ext uri="{9D8B030D-6E8A-4147-A177-3AD203B41FA5}">
                      <a16:colId xmlns:a16="http://schemas.microsoft.com/office/drawing/2014/main" val="2466950617"/>
                    </a:ext>
                  </a:extLst>
                </a:gridCol>
              </a:tblGrid>
              <a:tr h="71059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How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System Administrator -– Security  --- Responsibility --- Define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extLst>
                  <a:ext uri="{0D108BD9-81ED-4DB2-BD59-A6C34878D82A}">
                    <a16:rowId xmlns:a16="http://schemas.microsoft.com/office/drawing/2014/main" val="2214294571"/>
                  </a:ext>
                </a:extLst>
              </a:tr>
              <a:tr h="40024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Name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Diar Order Management</a:t>
                      </a:r>
                    </a:p>
                  </a:txBody>
                  <a:tcPr marL="17836" marR="17836" marT="17836" marB="0" anchor="b"/>
                </a:tc>
                <a:extLst>
                  <a:ext uri="{0D108BD9-81ED-4DB2-BD59-A6C34878D82A}">
                    <a16:rowId xmlns:a16="http://schemas.microsoft.com/office/drawing/2014/main" val="1005020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9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B4F68-26B4-976C-A914-3F16812A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C915-5CDA-5BBD-5F5C-8E9082E0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Responsibilities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744461F-A002-9B3C-8A34-B68DB7F3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587F00-C735-9A70-95DB-B9C08E05D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6235"/>
            <a:ext cx="5795963" cy="3868805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B474EC-3E32-9699-F409-BDE535642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92105"/>
              </p:ext>
            </p:extLst>
          </p:nvPr>
        </p:nvGraphicFramePr>
        <p:xfrm>
          <a:off x="546100" y="3273630"/>
          <a:ext cx="5346701" cy="11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999">
                  <a:extLst>
                    <a:ext uri="{9D8B030D-6E8A-4147-A177-3AD203B41FA5}">
                      <a16:colId xmlns:a16="http://schemas.microsoft.com/office/drawing/2014/main" val="501026022"/>
                    </a:ext>
                  </a:extLst>
                </a:gridCol>
                <a:gridCol w="4431702">
                  <a:extLst>
                    <a:ext uri="{9D8B030D-6E8A-4147-A177-3AD203B41FA5}">
                      <a16:colId xmlns:a16="http://schemas.microsoft.com/office/drawing/2014/main" val="2466950617"/>
                    </a:ext>
                  </a:extLst>
                </a:gridCol>
              </a:tblGrid>
              <a:tr h="71059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How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System Administrator -– Security  --- Responsibility --- Define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extLst>
                  <a:ext uri="{0D108BD9-81ED-4DB2-BD59-A6C34878D82A}">
                    <a16:rowId xmlns:a16="http://schemas.microsoft.com/office/drawing/2014/main" val="2214294571"/>
                  </a:ext>
                </a:extLst>
              </a:tr>
              <a:tr h="40024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Name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Diar Pricing Manager</a:t>
                      </a:r>
                    </a:p>
                  </a:txBody>
                  <a:tcPr marL="17836" marR="17836" marT="17836" marB="0" anchor="b"/>
                </a:tc>
                <a:extLst>
                  <a:ext uri="{0D108BD9-81ED-4DB2-BD59-A6C34878D82A}">
                    <a16:rowId xmlns:a16="http://schemas.microsoft.com/office/drawing/2014/main" val="1005020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13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7DA6-99BC-3D3B-F2A0-489CA1347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3657-5D26-D3D7-1EE5-EF24B547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Responsibilities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62A375B-0472-649E-3785-A794CA80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E0FF45-3942-E605-D24A-854E04F4D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8990"/>
            <a:ext cx="5795963" cy="3883295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7B66F7-94D5-112E-C66F-DDFA3684A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517941"/>
              </p:ext>
            </p:extLst>
          </p:nvPr>
        </p:nvGraphicFramePr>
        <p:xfrm>
          <a:off x="546100" y="2499707"/>
          <a:ext cx="5346701" cy="26586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097854">
                  <a:extLst>
                    <a:ext uri="{9D8B030D-6E8A-4147-A177-3AD203B41FA5}">
                      <a16:colId xmlns:a16="http://schemas.microsoft.com/office/drawing/2014/main" val="501026022"/>
                    </a:ext>
                  </a:extLst>
                </a:gridCol>
                <a:gridCol w="4248847">
                  <a:extLst>
                    <a:ext uri="{9D8B030D-6E8A-4147-A177-3AD203B41FA5}">
                      <a16:colId xmlns:a16="http://schemas.microsoft.com/office/drawing/2014/main" val="2466950617"/>
                    </a:ext>
                  </a:extLst>
                </a:gridCol>
              </a:tblGrid>
              <a:tr h="2030472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u="none" strike="noStrike" cap="none" spc="60">
                          <a:solidFill>
                            <a:schemeClr val="bg1"/>
                          </a:solidFill>
                          <a:effectLst/>
                        </a:rPr>
                        <a:t>How</a:t>
                      </a:r>
                      <a:endParaRPr lang="en-US" sz="2900" b="0" i="0" u="none" strike="noStrike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23" marR="14023" marT="16827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u="none" strike="noStrike" cap="none" spc="60">
                          <a:solidFill>
                            <a:schemeClr val="bg1"/>
                          </a:solidFill>
                          <a:effectLst/>
                        </a:rPr>
                        <a:t>System Administrator -– Security  --- Responsibility --- Define</a:t>
                      </a:r>
                      <a:endParaRPr lang="en-US" sz="2900" b="0" i="0" u="none" strike="noStrike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23" marR="14023" marT="16827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294571"/>
                  </a:ext>
                </a:extLst>
              </a:tr>
              <a:tr h="628213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23" marR="14023" marT="16827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Diar Receivables Manager</a:t>
                      </a:r>
                    </a:p>
                  </a:txBody>
                  <a:tcPr marL="17528" marR="17528" marT="16827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020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2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B7EF-B372-F908-383D-F1FA0B69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25AF-D79D-D35D-5C66-DB0E6E5AB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System Parameters</a:t>
            </a:r>
            <a:r>
              <a:rPr lang="en-US" sz="3200" dirty="0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F30764-66A8-949D-4129-C7E180D59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51877"/>
              </p:ext>
            </p:extLst>
          </p:nvPr>
        </p:nvGraphicFramePr>
        <p:xfrm>
          <a:off x="190908" y="1114733"/>
          <a:ext cx="5752691" cy="507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4797">
                  <a:extLst>
                    <a:ext uri="{9D8B030D-6E8A-4147-A177-3AD203B41FA5}">
                      <a16:colId xmlns:a16="http://schemas.microsoft.com/office/drawing/2014/main" val="1608251625"/>
                    </a:ext>
                  </a:extLst>
                </a:gridCol>
                <a:gridCol w="3797894">
                  <a:extLst>
                    <a:ext uri="{9D8B030D-6E8A-4147-A177-3AD203B41FA5}">
                      <a16:colId xmlns:a16="http://schemas.microsoft.com/office/drawing/2014/main" val="1621359106"/>
                    </a:ext>
                  </a:extLst>
                </a:gridCol>
              </a:tblGrid>
              <a:tr h="253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Responsibility: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Diar Order Management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725139"/>
                  </a:ext>
                </a:extLst>
              </a:tr>
              <a:tr h="253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How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setup  &gt;  system Parameters  &gt;  Values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283105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13901B-7846-E859-01FC-DADFF019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22" y="2112998"/>
            <a:ext cx="4415836" cy="368869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91B23F-6DA6-2441-C252-95096C206AD3}"/>
              </a:ext>
            </a:extLst>
          </p:cNvPr>
          <p:cNvGraphicFramePr>
            <a:graphicFrameLocks noGrp="1"/>
          </p:cNvGraphicFramePr>
          <p:nvPr/>
        </p:nvGraphicFramePr>
        <p:xfrm>
          <a:off x="190908" y="1905507"/>
          <a:ext cx="2218644" cy="11791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8644">
                  <a:extLst>
                    <a:ext uri="{9D8B030D-6E8A-4147-A177-3AD203B41FA5}">
                      <a16:colId xmlns:a16="http://schemas.microsoft.com/office/drawing/2014/main" val="608042257"/>
                    </a:ext>
                  </a:extLst>
                </a:gridCol>
              </a:tblGrid>
              <a:tr h="346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Parameters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5846821"/>
                  </a:ext>
                </a:extLst>
              </a:tr>
              <a:tr h="277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Customer Relationships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117907"/>
                  </a:ext>
                </a:extLst>
              </a:tr>
              <a:tr h="277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Customer Relationships (Service)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6163051"/>
                  </a:ext>
                </a:extLst>
              </a:tr>
              <a:tr h="277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Item Validation Organization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9433144"/>
                  </a:ext>
                </a:extLst>
              </a:tr>
            </a:tbl>
          </a:graphicData>
        </a:graphic>
      </p:graphicFrame>
      <p:pic>
        <p:nvPicPr>
          <p:cNvPr id="10" name="Picture 9" descr="A screenshot of a system parameters&#10;&#10;AI-generated content may be incorrect.">
            <a:extLst>
              <a:ext uri="{FF2B5EF4-FFF2-40B4-BE49-F238E27FC236}">
                <a16:creationId xmlns:a16="http://schemas.microsoft.com/office/drawing/2014/main" id="{F6BA68EC-6D52-B857-2CB8-CFDB32521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968" y="2495058"/>
            <a:ext cx="4877124" cy="43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1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32F88-E31E-5B31-4EAF-B6DFCC04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6070-B957-8BF6-64EC-E8B5B2601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System Parameters</a:t>
            </a:r>
            <a:r>
              <a:rPr lang="en-US" sz="3200" dirty="0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455E92-5AE9-C9A1-CB63-ACCD4C5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90664"/>
              </p:ext>
            </p:extLst>
          </p:nvPr>
        </p:nvGraphicFramePr>
        <p:xfrm>
          <a:off x="517768" y="1112745"/>
          <a:ext cx="6602560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3587">
                  <a:extLst>
                    <a:ext uri="{9D8B030D-6E8A-4147-A177-3AD203B41FA5}">
                      <a16:colId xmlns:a16="http://schemas.microsoft.com/office/drawing/2014/main" val="1608251625"/>
                    </a:ext>
                  </a:extLst>
                </a:gridCol>
                <a:gridCol w="4358973">
                  <a:extLst>
                    <a:ext uri="{9D8B030D-6E8A-4147-A177-3AD203B41FA5}">
                      <a16:colId xmlns:a16="http://schemas.microsoft.com/office/drawing/2014/main" val="1621359106"/>
                    </a:ext>
                  </a:extLst>
                </a:gridCol>
              </a:tblGrid>
              <a:tr h="253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Responsibility: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Diar Order Management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725139"/>
                  </a:ext>
                </a:extLst>
              </a:tr>
              <a:tr h="253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How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setup  &gt;  system Parameters  &gt;  Values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2831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CD939E-7EEB-7346-B6A2-99EE50B4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28801"/>
              </p:ext>
            </p:extLst>
          </p:nvPr>
        </p:nvGraphicFramePr>
        <p:xfrm>
          <a:off x="517768" y="3611764"/>
          <a:ext cx="3014248" cy="63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4248">
                  <a:extLst>
                    <a:ext uri="{9D8B030D-6E8A-4147-A177-3AD203B41FA5}">
                      <a16:colId xmlns:a16="http://schemas.microsoft.com/office/drawing/2014/main" val="890389352"/>
                    </a:ext>
                  </a:extLst>
                </a:gridCol>
              </a:tblGrid>
              <a:tr h="3508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Invoicing Parameters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1846535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Over shipment Invoice Basis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5503300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663609-CA32-32C1-1206-9933F9139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22" y="1779769"/>
            <a:ext cx="7930321" cy="46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9BE42-5326-628C-DB20-B8111977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BB0D-4662-CD8D-57E6-728DF56A3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Receivables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7A4ED-CFA2-0E4E-D07A-FF3CF50D6678}"/>
              </a:ext>
            </a:extLst>
          </p:cNvPr>
          <p:cNvSpPr txBox="1"/>
          <p:nvPr/>
        </p:nvSpPr>
        <p:spPr>
          <a:xfrm>
            <a:off x="276901" y="116039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Manage Receivables System Options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8F0E83-FD9B-050F-D185-912D9492C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96757"/>
              </p:ext>
            </p:extLst>
          </p:nvPr>
        </p:nvGraphicFramePr>
        <p:xfrm>
          <a:off x="495383" y="1529725"/>
          <a:ext cx="6816214" cy="750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6190">
                  <a:extLst>
                    <a:ext uri="{9D8B030D-6E8A-4147-A177-3AD203B41FA5}">
                      <a16:colId xmlns:a16="http://schemas.microsoft.com/office/drawing/2014/main" val="457609286"/>
                    </a:ext>
                  </a:extLst>
                </a:gridCol>
                <a:gridCol w="4500024">
                  <a:extLst>
                    <a:ext uri="{9D8B030D-6E8A-4147-A177-3AD203B41FA5}">
                      <a16:colId xmlns:a16="http://schemas.microsoft.com/office/drawing/2014/main" val="1761366630"/>
                    </a:ext>
                  </a:extLst>
                </a:gridCol>
              </a:tblGrid>
              <a:tr h="2524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effectLst/>
                        </a:rPr>
                        <a:t>Responsibility: 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Receivables Manager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0916694"/>
                  </a:ext>
                </a:extLst>
              </a:tr>
              <a:tr h="2524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How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Setup &gt; System &gt; System options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926496"/>
                  </a:ext>
                </a:extLst>
              </a:tr>
            </a:tbl>
          </a:graphicData>
        </a:graphic>
      </p:graphicFrame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863CAB-CA41-D2F0-2FFA-89B763EBB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3" y="2379779"/>
            <a:ext cx="5467026" cy="439974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91C94-B9E8-CC5B-DCA9-8D5AD5B6A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90" y="2379779"/>
            <a:ext cx="5467026" cy="43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3B6F-9114-9CF5-9BE5-6411A964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0914-E0E8-A0CD-D0F7-502E2E3A1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Receivables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4CEC8-B37B-30B5-BB21-442D2B16E402}"/>
              </a:ext>
            </a:extLst>
          </p:cNvPr>
          <p:cNvSpPr txBox="1"/>
          <p:nvPr/>
        </p:nvSpPr>
        <p:spPr>
          <a:xfrm>
            <a:off x="276901" y="116039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 </a:t>
            </a:r>
            <a:r>
              <a:rPr lang="en-US" b="1" dirty="0"/>
              <a:t>Accounting</a:t>
            </a:r>
            <a:r>
              <a:rPr lang="en-US" dirty="0"/>
              <a:t> Period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30D4AB-37C1-1A08-6BE0-2ADDC0C16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5386"/>
              </p:ext>
            </p:extLst>
          </p:nvPr>
        </p:nvGraphicFramePr>
        <p:xfrm>
          <a:off x="495382" y="1687099"/>
          <a:ext cx="6454140" cy="480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9890">
                  <a:extLst>
                    <a:ext uri="{9D8B030D-6E8A-4147-A177-3AD203B41FA5}">
                      <a16:colId xmlns:a16="http://schemas.microsoft.com/office/drawing/2014/main" val="3613851546"/>
                    </a:ext>
                  </a:extLst>
                </a:gridCol>
                <a:gridCol w="4704250">
                  <a:extLst>
                    <a:ext uri="{9D8B030D-6E8A-4147-A177-3AD203B41FA5}">
                      <a16:colId xmlns:a16="http://schemas.microsoft.com/office/drawing/2014/main" val="3488466944"/>
                    </a:ext>
                  </a:extLst>
                </a:gridCol>
              </a:tblGrid>
              <a:tr h="240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Responsibility: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Receivables Manager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181568"/>
                  </a:ext>
                </a:extLst>
              </a:tr>
              <a:tr h="240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How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Control &gt; Accounting &gt; Open/Close periods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3715825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3D58FD-EE7F-D006-45B1-DE6A3CE21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64" y="2645860"/>
            <a:ext cx="64541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2B344-9640-161E-466B-C43EADFCC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61D0-A06A-3AB2-236C-3FC2EE6B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Receivables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0EC6F-2B65-4C2A-677E-5877733560E2}"/>
              </a:ext>
            </a:extLst>
          </p:cNvPr>
          <p:cNvSpPr txBox="1"/>
          <p:nvPr/>
        </p:nvSpPr>
        <p:spPr>
          <a:xfrm>
            <a:off x="276901" y="116039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Define Transaction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F62CEB-0B47-8F89-81B3-3A56C95F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21133"/>
              </p:ext>
            </p:extLst>
          </p:nvPr>
        </p:nvGraphicFramePr>
        <p:xfrm>
          <a:off x="525834" y="1616705"/>
          <a:ext cx="5570166" cy="369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6997">
                  <a:extLst>
                    <a:ext uri="{9D8B030D-6E8A-4147-A177-3AD203B41FA5}">
                      <a16:colId xmlns:a16="http://schemas.microsoft.com/office/drawing/2014/main" val="351786535"/>
                    </a:ext>
                  </a:extLst>
                </a:gridCol>
                <a:gridCol w="4063169">
                  <a:extLst>
                    <a:ext uri="{9D8B030D-6E8A-4147-A177-3AD203B41FA5}">
                      <a16:colId xmlns:a16="http://schemas.microsoft.com/office/drawing/2014/main" val="4107244089"/>
                    </a:ext>
                  </a:extLst>
                </a:gridCol>
              </a:tblGrid>
              <a:tr h="18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Receivables Manager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3702470"/>
                  </a:ext>
                </a:extLst>
              </a:tr>
              <a:tr h="18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Setup &gt; Transactions &gt; Transaction Types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0938327"/>
                  </a:ext>
                </a:extLst>
              </a:tr>
            </a:tbl>
          </a:graphicData>
        </a:graphic>
      </p:graphicFrame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F8F9A7-326F-177F-3F9B-03872F77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43" y="2188723"/>
            <a:ext cx="9471660" cy="43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7B121-833C-ED88-D134-DC44F73A9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040F-5514-848F-4AB8-69D2E228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Receivables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D953A-0A31-4B8D-7E04-E9B47776175D}"/>
              </a:ext>
            </a:extLst>
          </p:cNvPr>
          <p:cNvSpPr txBox="1"/>
          <p:nvPr/>
        </p:nvSpPr>
        <p:spPr>
          <a:xfrm>
            <a:off x="276901" y="116039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Define Transaction Sequence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10AD3-23A4-F82E-DD85-8596093CFD73}"/>
              </a:ext>
            </a:extLst>
          </p:cNvPr>
          <p:cNvSpPr txBox="1"/>
          <p:nvPr/>
        </p:nvSpPr>
        <p:spPr>
          <a:xfrm>
            <a:off x="276901" y="1674558"/>
            <a:ext cx="4869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Order Management  &gt; Setup  &gt; Documents  &gt; Define</a:t>
            </a:r>
            <a:r>
              <a:rPr lang="en-US" dirty="0"/>
              <a:t>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AD88DC-F55B-4E29-B60D-24E85451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2" y="2831154"/>
            <a:ext cx="5258136" cy="358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7F3560-A69F-90A7-5E23-FA90C1E49C79}"/>
              </a:ext>
            </a:extLst>
          </p:cNvPr>
          <p:cNvSpPr txBox="1"/>
          <p:nvPr/>
        </p:nvSpPr>
        <p:spPr>
          <a:xfrm>
            <a:off x="6375359" y="1626441"/>
            <a:ext cx="511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Order Management  &gt; Setup  &gt; Documents  &gt; Assign</a:t>
            </a:r>
            <a:r>
              <a:rPr lang="en-US" dirty="0"/>
              <a:t> 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61BFF2-2171-8887-F29A-96515D7BB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59" y="2831154"/>
            <a:ext cx="5539739" cy="35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2FAC81A-713B-FB64-3D65-8E81421750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568" b="22568"/>
          <a:stretch/>
        </p:blipFill>
        <p:spPr>
          <a:xfrm>
            <a:off x="29" y="0"/>
            <a:ext cx="12191942" cy="444817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F00DD1-FB07-238A-CE52-4DB9A9031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>
            <a:normAutofit/>
          </a:bodyPr>
          <a:lstStyle/>
          <a:p>
            <a:r>
              <a:rPr lang="en-US" dirty="0"/>
              <a:t>Inventory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EC90A5-F0FB-949B-0704-6E48BFB2C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phase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2056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95549-1E80-A1FB-3B53-80F29410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9177-FEB7-E9F4-026B-F363A62E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i="0" u="none" strike="noStrike" kern="1200" dirty="0">
                <a:effectLst/>
                <a:latin typeface="+mj-lt"/>
                <a:ea typeface="+mj-ea"/>
                <a:cs typeface="+mj-cs"/>
              </a:rPr>
              <a:t>Define Receivables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A61D0CF-4848-90E0-3766-2656B2BD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E06A59-54E2-A1BD-6A88-0CACA60C9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27" y="2021249"/>
            <a:ext cx="4828135" cy="339176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5A3737-78BF-7358-A60D-D25B26874EF6}"/>
              </a:ext>
            </a:extLst>
          </p:cNvPr>
          <p:cNvSpPr txBox="1"/>
          <p:nvPr/>
        </p:nvSpPr>
        <p:spPr>
          <a:xfrm>
            <a:off x="483636" y="1330963"/>
            <a:ext cx="2986019" cy="10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i="0" u="none" strike="noStrike" kern="12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Receivable Manager  &gt; Setup  &gt; Transactions  &gt;Auto Accounting</a:t>
            </a:r>
            <a:r>
              <a:rPr lang="en-US" sz="22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9655F-557A-8367-37F8-CE2E1FA39B85}"/>
              </a:ext>
            </a:extLst>
          </p:cNvPr>
          <p:cNvSpPr txBox="1"/>
          <p:nvPr/>
        </p:nvSpPr>
        <p:spPr>
          <a:xfrm>
            <a:off x="3830620" y="1333189"/>
            <a:ext cx="2984400" cy="1074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Define Auto Accounting</a:t>
            </a:r>
          </a:p>
        </p:txBody>
      </p:sp>
    </p:spTree>
    <p:extLst>
      <p:ext uri="{BB962C8B-B14F-4D97-AF65-F5344CB8AC3E}">
        <p14:creationId xmlns:p14="http://schemas.microsoft.com/office/powerpoint/2010/main" val="22408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BAFDA-9A5B-D315-4957-D8469A428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687F92-1127-6E45-A306-D57CD88D6886}"/>
              </a:ext>
            </a:extLst>
          </p:cNvPr>
          <p:cNvSpPr txBox="1"/>
          <p:nvPr/>
        </p:nvSpPr>
        <p:spPr>
          <a:xfrm>
            <a:off x="3391881" y="304359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Manage Transaction Sources</a:t>
            </a:r>
            <a:r>
              <a:rPr lang="en-US" sz="3200" b="1" dirty="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0BA55A-46C8-F05E-369F-5C885D390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28059"/>
              </p:ext>
            </p:extLst>
          </p:nvPr>
        </p:nvGraphicFramePr>
        <p:xfrm>
          <a:off x="547181" y="1045573"/>
          <a:ext cx="6019800" cy="62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100">
                  <a:extLst>
                    <a:ext uri="{9D8B030D-6E8A-4147-A177-3AD203B41FA5}">
                      <a16:colId xmlns:a16="http://schemas.microsoft.com/office/drawing/2014/main" val="776426359"/>
                    </a:ext>
                  </a:extLst>
                </a:gridCol>
                <a:gridCol w="4203700">
                  <a:extLst>
                    <a:ext uri="{9D8B030D-6E8A-4147-A177-3AD203B41FA5}">
                      <a16:colId xmlns:a16="http://schemas.microsoft.com/office/drawing/2014/main" val="233241369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Responsibility: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Receivables Manager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78884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How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Setup &gt; Transactions &gt; Sources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7196274"/>
                  </a:ext>
                </a:extLst>
              </a:tr>
            </a:tbl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A33367-7FC2-C6C4-7FC5-3FAA35D19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8208"/>
            <a:ext cx="4256224" cy="319775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EF7C31-E8FA-97B3-C6D6-39C2BDA18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40" y="1658565"/>
            <a:ext cx="3919732" cy="3540869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90BF4-23A9-1D31-F6FD-1B235AABA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188" y="2751907"/>
            <a:ext cx="3521929" cy="37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7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9A80-DEBC-4F6B-053D-639A849A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935DED-D111-8A45-962B-55130BF89FBB}"/>
              </a:ext>
            </a:extLst>
          </p:cNvPr>
          <p:cNvSpPr txBox="1"/>
          <p:nvPr/>
        </p:nvSpPr>
        <p:spPr>
          <a:xfrm>
            <a:off x="2910443" y="269364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Manage Transaction Sources 2</a:t>
            </a:r>
            <a:r>
              <a:rPr lang="en-US" sz="3600" b="1" dirty="0"/>
              <a:t>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67CF51-6E93-A404-4921-9D578221A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7" y="915695"/>
            <a:ext cx="4166353" cy="354087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3ACB41-10BF-B99C-F24C-06F51E86E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16" y="1552763"/>
            <a:ext cx="4042029" cy="35408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3DBBE4-FF43-C0FC-A750-F6F58A4A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101" y="2422281"/>
            <a:ext cx="3650901" cy="321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12BC6-A3C5-0E0E-5786-932CB0CB3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3E3EE-4A40-9A52-8E70-90636D096134}"/>
              </a:ext>
            </a:extLst>
          </p:cNvPr>
          <p:cNvSpPr txBox="1"/>
          <p:nvPr/>
        </p:nvSpPr>
        <p:spPr>
          <a:xfrm>
            <a:off x="2684349" y="101325"/>
            <a:ext cx="6098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Customer Profile Classes</a:t>
            </a:r>
            <a:r>
              <a:rPr lang="en-US" sz="2800" b="1" dirty="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9908CA-978B-DC97-112E-61E37C43A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635310"/>
              </p:ext>
            </p:extLst>
          </p:nvPr>
        </p:nvGraphicFramePr>
        <p:xfrm>
          <a:off x="570468" y="995901"/>
          <a:ext cx="6744732" cy="502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4803">
                  <a:extLst>
                    <a:ext uri="{9D8B030D-6E8A-4147-A177-3AD203B41FA5}">
                      <a16:colId xmlns:a16="http://schemas.microsoft.com/office/drawing/2014/main" val="1524498118"/>
                    </a:ext>
                  </a:extLst>
                </a:gridCol>
                <a:gridCol w="4709929">
                  <a:extLst>
                    <a:ext uri="{9D8B030D-6E8A-4147-A177-3AD203B41FA5}">
                      <a16:colId xmlns:a16="http://schemas.microsoft.com/office/drawing/2014/main" val="1625332860"/>
                    </a:ext>
                  </a:extLst>
                </a:gridCol>
              </a:tblGrid>
              <a:tr h="194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Responsibility: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Receivables Manager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8138950"/>
                  </a:ext>
                </a:extLst>
              </a:tr>
              <a:tr h="194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Customers &gt; Profile Classes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90407249"/>
                  </a:ext>
                </a:extLst>
              </a:tr>
            </a:tbl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DB7B7-4320-A38F-939F-D8462A0EC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08" y="1733017"/>
            <a:ext cx="8611183" cy="49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C2E45-A13C-4DC1-E1B8-0C8F0BC2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29879-6DA6-6FDF-F22D-9715D367B3AF}"/>
              </a:ext>
            </a:extLst>
          </p:cNvPr>
          <p:cNvSpPr txBox="1"/>
          <p:nvPr/>
        </p:nvSpPr>
        <p:spPr>
          <a:xfrm>
            <a:off x="3046771" y="209257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Remit-To Address Setup</a:t>
            </a:r>
            <a:r>
              <a:rPr lang="en-US" sz="3600" b="1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3EF3F6-F2A7-C54F-67DF-5AD549B7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58824"/>
              </p:ext>
            </p:extLst>
          </p:nvPr>
        </p:nvGraphicFramePr>
        <p:xfrm>
          <a:off x="650647" y="855588"/>
          <a:ext cx="6098457" cy="563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9829">
                  <a:extLst>
                    <a:ext uri="{9D8B030D-6E8A-4147-A177-3AD203B41FA5}">
                      <a16:colId xmlns:a16="http://schemas.microsoft.com/office/drawing/2014/main" val="836995970"/>
                    </a:ext>
                  </a:extLst>
                </a:gridCol>
                <a:gridCol w="4258628">
                  <a:extLst>
                    <a:ext uri="{9D8B030D-6E8A-4147-A177-3AD203B41FA5}">
                      <a16:colId xmlns:a16="http://schemas.microsoft.com/office/drawing/2014/main" val="174376373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Responsibility: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Receivables Manager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30507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How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Setup &gt; System &gt; System Options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1646839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39459-6AAE-D79E-60EF-54A6DAD8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0" y="1817392"/>
            <a:ext cx="3810811" cy="47068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128F48-548C-77F6-2851-AD15D2E5A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21" y="1817392"/>
            <a:ext cx="4246464" cy="47068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4CF19A-1695-0DF3-EB66-B192D1542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75" y="1817392"/>
            <a:ext cx="3430225" cy="45834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402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3B4B9-4C1F-A5DE-D9A3-A173F4083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E3D56-F980-127F-C21C-3FC8C7D122A7}"/>
              </a:ext>
            </a:extLst>
          </p:cNvPr>
          <p:cNvSpPr txBox="1"/>
          <p:nvPr/>
        </p:nvSpPr>
        <p:spPr>
          <a:xfrm>
            <a:off x="1995028" y="209257"/>
            <a:ext cx="6098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Customer</a:t>
            </a:r>
            <a:r>
              <a:rPr lang="en-US" sz="2800" b="1" dirty="0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17C26E-4EB8-C109-2920-B2044AC51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831902"/>
              </p:ext>
            </p:extLst>
          </p:nvPr>
        </p:nvGraphicFramePr>
        <p:xfrm>
          <a:off x="924768" y="899159"/>
          <a:ext cx="6335014" cy="539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1196">
                  <a:extLst>
                    <a:ext uri="{9D8B030D-6E8A-4147-A177-3AD203B41FA5}">
                      <a16:colId xmlns:a16="http://schemas.microsoft.com/office/drawing/2014/main" val="982921469"/>
                    </a:ext>
                  </a:extLst>
                </a:gridCol>
                <a:gridCol w="4423818">
                  <a:extLst>
                    <a:ext uri="{9D8B030D-6E8A-4147-A177-3AD203B41FA5}">
                      <a16:colId xmlns:a16="http://schemas.microsoft.com/office/drawing/2014/main" val="1288250113"/>
                    </a:ext>
                  </a:extLst>
                </a:gridCol>
              </a:tblGrid>
              <a:tr h="269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Responsibility: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Diar Order Management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45853299"/>
                  </a:ext>
                </a:extLst>
              </a:tr>
              <a:tr h="26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Customers  &gt; Standard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4428131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C0CACD-D4D6-CE07-ED92-9B7B56BF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671"/>
            <a:ext cx="6096000" cy="398065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F5FE10-AE3B-EE6E-2F9A-E7A91E34D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16" y="2329751"/>
            <a:ext cx="5972284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37D9-973D-A68D-CF4C-8E51EAAAE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FFD2E3-567B-EF60-0D04-58711E6961AE}"/>
              </a:ext>
            </a:extLst>
          </p:cNvPr>
          <p:cNvSpPr txBox="1"/>
          <p:nvPr/>
        </p:nvSpPr>
        <p:spPr>
          <a:xfrm>
            <a:off x="121258" y="20925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Salesperson</a:t>
            </a:r>
            <a:r>
              <a:rPr lang="en-US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554FA0-1D20-B81E-4926-464B34CFFA85}"/>
              </a:ext>
            </a:extLst>
          </p:cNvPr>
          <p:cNvGraphicFramePr>
            <a:graphicFrameLocks noGrp="1"/>
          </p:cNvGraphicFramePr>
          <p:nvPr/>
        </p:nvGraphicFramePr>
        <p:xfrm>
          <a:off x="410994" y="578589"/>
          <a:ext cx="3995636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5434">
                  <a:extLst>
                    <a:ext uri="{9D8B030D-6E8A-4147-A177-3AD203B41FA5}">
                      <a16:colId xmlns:a16="http://schemas.microsoft.com/office/drawing/2014/main" val="2934089588"/>
                    </a:ext>
                  </a:extLst>
                </a:gridCol>
                <a:gridCol w="2790202">
                  <a:extLst>
                    <a:ext uri="{9D8B030D-6E8A-4147-A177-3AD203B41FA5}">
                      <a16:colId xmlns:a16="http://schemas.microsoft.com/office/drawing/2014/main" val="30508990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Diar Order Management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92617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Setup  &gt; Sales  &gt; Sales Person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35790475"/>
                  </a:ext>
                </a:extLst>
              </a:tr>
            </a:tbl>
          </a:graphicData>
        </a:graphic>
      </p:graphicFrame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89F54C06-9E6E-9A2C-7FD3-403EBC44B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4" y="1313681"/>
            <a:ext cx="5402094" cy="393662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8C1162-39B7-958E-4E50-E46EB6BC6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76" y="1828799"/>
            <a:ext cx="5402094" cy="40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77262-AC3C-A6B4-52FD-A574F4781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F38011-684A-1F0D-6672-BA3EAE6D1FE6}"/>
              </a:ext>
            </a:extLst>
          </p:cNvPr>
          <p:cNvSpPr txBox="1"/>
          <p:nvPr/>
        </p:nvSpPr>
        <p:spPr>
          <a:xfrm>
            <a:off x="121258" y="20925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Shipping Parameters</a:t>
            </a:r>
            <a:r>
              <a:rPr lang="en-US"/>
              <a:t>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D3496-1298-8C97-87BD-8A06E39F1643}"/>
              </a:ext>
            </a:extLst>
          </p:cNvPr>
          <p:cNvGraphicFramePr>
            <a:graphicFrameLocks noGrp="1"/>
          </p:cNvGraphicFramePr>
          <p:nvPr/>
        </p:nvGraphicFramePr>
        <p:xfrm>
          <a:off x="410994" y="655054"/>
          <a:ext cx="4550112" cy="4441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2713">
                  <a:extLst>
                    <a:ext uri="{9D8B030D-6E8A-4147-A177-3AD203B41FA5}">
                      <a16:colId xmlns:a16="http://schemas.microsoft.com/office/drawing/2014/main" val="3215722874"/>
                    </a:ext>
                  </a:extLst>
                </a:gridCol>
                <a:gridCol w="3177399">
                  <a:extLst>
                    <a:ext uri="{9D8B030D-6E8A-4147-A177-3AD203B41FA5}">
                      <a16:colId xmlns:a16="http://schemas.microsoft.com/office/drawing/2014/main" val="398604247"/>
                    </a:ext>
                  </a:extLst>
                </a:gridCol>
              </a:tblGrid>
              <a:tr h="222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Diar Order Management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586613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Shipping  &gt; Setup  &gt; Shipping Parameters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4561034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888F2C-6262-7A8C-544B-D5D125D3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8" y="1381328"/>
            <a:ext cx="4162627" cy="3885470"/>
          </a:xfrm>
          <a:prstGeom prst="rect">
            <a:avLst/>
          </a:prstGeom>
        </p:spPr>
      </p:pic>
      <p:pic>
        <p:nvPicPr>
          <p:cNvPr id="10" name="Picture 9" descr="A screenshot of a shipping logistic&#10;&#10;AI-generated content may be incorrect.">
            <a:extLst>
              <a:ext uri="{FF2B5EF4-FFF2-40B4-BE49-F238E27FC236}">
                <a16:creationId xmlns:a16="http://schemas.microsoft.com/office/drawing/2014/main" id="{46A9CCC7-F760-ACA6-F194-463445675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57" y="2149812"/>
            <a:ext cx="4162627" cy="364787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9C03E0-3FA7-BF26-C2B8-39C56AB6D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348" y="3621932"/>
            <a:ext cx="3423394" cy="30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0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ED7E-883E-9AE3-2BBA-CD8D9AAD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BDD5C7-42BA-D12E-723E-7A4EAD68FEC7}"/>
              </a:ext>
            </a:extLst>
          </p:cNvPr>
          <p:cNvSpPr txBox="1"/>
          <p:nvPr/>
        </p:nvSpPr>
        <p:spPr>
          <a:xfrm>
            <a:off x="121258" y="20925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OM Transaction Type</a:t>
            </a:r>
            <a:r>
              <a:rPr lang="en-US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80B989-C9AB-A68D-D3D8-D8BB01223937}"/>
              </a:ext>
            </a:extLst>
          </p:cNvPr>
          <p:cNvGraphicFramePr>
            <a:graphicFrameLocks noGrp="1"/>
          </p:cNvGraphicFramePr>
          <p:nvPr/>
        </p:nvGraphicFramePr>
        <p:xfrm>
          <a:off x="477870" y="797078"/>
          <a:ext cx="4492964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5472">
                  <a:extLst>
                    <a:ext uri="{9D8B030D-6E8A-4147-A177-3AD203B41FA5}">
                      <a16:colId xmlns:a16="http://schemas.microsoft.com/office/drawing/2014/main" val="3149510450"/>
                    </a:ext>
                  </a:extLst>
                </a:gridCol>
                <a:gridCol w="3137492">
                  <a:extLst>
                    <a:ext uri="{9D8B030D-6E8A-4147-A177-3AD203B41FA5}">
                      <a16:colId xmlns:a16="http://schemas.microsoft.com/office/drawing/2014/main" val="18911418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Diar Order Management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61786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Setup  &gt; Transaction Types  &gt; Define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1587667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03E5A6-6594-06AA-AF5F-78533FD8D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8" y="1536524"/>
            <a:ext cx="4168640" cy="378495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A38162-1DA6-16A0-D39C-4A3F5ECAD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98" y="2237360"/>
            <a:ext cx="4416357" cy="392494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13A9E0-54FD-96C9-41F8-127C3F4A6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85" y="3484932"/>
            <a:ext cx="3385057" cy="30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7D092-B3AC-8B54-4E81-2725A9763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4F2D8-F728-E238-8C35-23895DD2A739}"/>
              </a:ext>
            </a:extLst>
          </p:cNvPr>
          <p:cNvSpPr txBox="1"/>
          <p:nvPr/>
        </p:nvSpPr>
        <p:spPr>
          <a:xfrm>
            <a:off x="2514072" y="421863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OM Transaction Sequence</a:t>
            </a:r>
            <a:endParaRPr lang="en-US" sz="32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8604D2-0AC5-2EF4-1102-44E777B3A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61782"/>
              </p:ext>
            </p:extLst>
          </p:nvPr>
        </p:nvGraphicFramePr>
        <p:xfrm>
          <a:off x="505163" y="1246321"/>
          <a:ext cx="5881782" cy="502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81782">
                  <a:extLst>
                    <a:ext uri="{9D8B030D-6E8A-4147-A177-3AD203B41FA5}">
                      <a16:colId xmlns:a16="http://schemas.microsoft.com/office/drawing/2014/main" val="2964354968"/>
                    </a:ext>
                  </a:extLst>
                </a:gridCol>
              </a:tblGrid>
              <a:tr h="230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Order Management  &gt; Setup  &gt; Documents  &gt; Define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9393841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Order Management  &gt; Setup  &gt; Documents  &gt; Assign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58693772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2B0B0-1B05-6580-E4ED-3231BDEA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7" y="2198923"/>
            <a:ext cx="5754478" cy="380238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BB31A5-5C60-E17E-22A6-63B7F36B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16" y="2228607"/>
            <a:ext cx="5630762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5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F67C8C-0DF0-7B25-9655-0B169F7D1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Diar Org. Structure</a:t>
            </a:r>
          </a:p>
        </p:txBody>
      </p:sp>
      <p:pic>
        <p:nvPicPr>
          <p:cNvPr id="11" name="Picture 10" descr="A diagram of a company&#10;&#10;AI-generated content may be incorrect.">
            <a:extLst>
              <a:ext uri="{FF2B5EF4-FFF2-40B4-BE49-F238E27FC236}">
                <a16:creationId xmlns:a16="http://schemas.microsoft.com/office/drawing/2014/main" id="{48257C0D-C658-6227-8F39-ACE7E7B6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39" y="124459"/>
            <a:ext cx="11334024" cy="43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152DF-B6EC-1BA7-723E-FD8553E6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F17497-E565-BF03-D1DA-6232D78DBBB9}"/>
              </a:ext>
            </a:extLst>
          </p:cNvPr>
          <p:cNvSpPr txBox="1"/>
          <p:nvPr/>
        </p:nvSpPr>
        <p:spPr>
          <a:xfrm>
            <a:off x="3612604" y="303909"/>
            <a:ext cx="6098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ptos Narrow" panose="020B0004020202020204" pitchFamily="34" charset="0"/>
              </a:rPr>
              <a:t>Create Sales Order</a:t>
            </a:r>
            <a:endParaRPr lang="en-US" sz="2800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D12B3-2AED-96C1-62B9-63E8D549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8" y="1467979"/>
            <a:ext cx="5666593" cy="479298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1CB4CB-55D5-51F2-E861-0CB0AC6F8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34" y="1483219"/>
            <a:ext cx="6185508" cy="477774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0DC7CED-3264-73D4-AE1B-D5A70E649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46474"/>
              </p:ext>
            </p:extLst>
          </p:nvPr>
        </p:nvGraphicFramePr>
        <p:xfrm>
          <a:off x="682064" y="934194"/>
          <a:ext cx="5666592" cy="441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3085">
                  <a:extLst>
                    <a:ext uri="{9D8B030D-6E8A-4147-A177-3AD203B41FA5}">
                      <a16:colId xmlns:a16="http://schemas.microsoft.com/office/drawing/2014/main" val="913066718"/>
                    </a:ext>
                  </a:extLst>
                </a:gridCol>
                <a:gridCol w="4133507">
                  <a:extLst>
                    <a:ext uri="{9D8B030D-6E8A-4147-A177-3AD203B41FA5}">
                      <a16:colId xmlns:a16="http://schemas.microsoft.com/office/drawing/2014/main" val="29415478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Responsibility: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Diar Order Management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9787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How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Orders &gt; Sales Orders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6911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83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FFF82-6C0B-0A47-A210-FCECC1AC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B2E31C-9529-5AEE-EC3E-C6DC863938CA}"/>
              </a:ext>
            </a:extLst>
          </p:cNvPr>
          <p:cNvSpPr txBox="1"/>
          <p:nvPr/>
        </p:nvSpPr>
        <p:spPr>
          <a:xfrm>
            <a:off x="1260511" y="75271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Grant Rule</a:t>
            </a:r>
            <a:r>
              <a:rPr lang="en-US" sz="3200" b="1"/>
              <a:t> </a:t>
            </a:r>
            <a:endParaRPr lang="en-US" sz="32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02CA33-07E0-1877-216F-68F1ED574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316774"/>
              </p:ext>
            </p:extLst>
          </p:nvPr>
        </p:nvGraphicFramePr>
        <p:xfrm>
          <a:off x="482464" y="687439"/>
          <a:ext cx="5905499" cy="502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5499">
                  <a:extLst>
                    <a:ext uri="{9D8B030D-6E8A-4147-A177-3AD203B41FA5}">
                      <a16:colId xmlns:a16="http://schemas.microsoft.com/office/drawing/2014/main" val="3839484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Setup  &gt; Shipping  &gt; Grants And Rule Definition &gt; Define Grants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1619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Setup  &gt; Shipping  &gt; Grants And Rule Definition &gt; Grants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97961486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9B1C8-A166-7D60-BA1E-A9AB368C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8" y="1918741"/>
            <a:ext cx="5958840" cy="473000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2831F3-1C48-70CE-2C4E-02728F4F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42" y="1918741"/>
            <a:ext cx="5905500" cy="45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0C88-F56B-0730-15DA-0F1A461E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A67ACD-1F8B-FF3D-934D-07F5B079D67B}"/>
              </a:ext>
            </a:extLst>
          </p:cNvPr>
          <p:cNvSpPr txBox="1"/>
          <p:nvPr/>
        </p:nvSpPr>
        <p:spPr>
          <a:xfrm>
            <a:off x="121258" y="20925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Shipping Transaction</a:t>
            </a:r>
            <a:r>
              <a:rPr lang="en-US"/>
              <a:t>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1F5789-76FA-3DEE-A14E-E858FBDEF8C0}"/>
              </a:ext>
            </a:extLst>
          </p:cNvPr>
          <p:cNvGraphicFramePr>
            <a:graphicFrameLocks noGrp="1"/>
          </p:cNvGraphicFramePr>
          <p:nvPr/>
        </p:nvGraphicFramePr>
        <p:xfrm>
          <a:off x="303989" y="740665"/>
          <a:ext cx="4073458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8912">
                  <a:extLst>
                    <a:ext uri="{9D8B030D-6E8A-4147-A177-3AD203B41FA5}">
                      <a16:colId xmlns:a16="http://schemas.microsoft.com/office/drawing/2014/main" val="2980138026"/>
                    </a:ext>
                  </a:extLst>
                </a:gridCol>
                <a:gridCol w="2844546">
                  <a:extLst>
                    <a:ext uri="{9D8B030D-6E8A-4147-A177-3AD203B41FA5}">
                      <a16:colId xmlns:a16="http://schemas.microsoft.com/office/drawing/2014/main" val="38261281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Diar Order Management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54397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Shipping  &gt;  Transactions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7405323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9E74DE-5041-E51D-E8E0-518DA220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1268501"/>
            <a:ext cx="4256189" cy="47625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9AB106-3F0E-F133-9E21-F986DCD15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02" y="1686792"/>
            <a:ext cx="4017523" cy="477012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F3504D-8202-448F-9F5B-72CE3EBC0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25" y="1998080"/>
            <a:ext cx="3885862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662B8-2BFA-50D9-E926-5DA405DAF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7849CE-13E4-B16D-1F0A-027A795B33EC}"/>
              </a:ext>
            </a:extLst>
          </p:cNvPr>
          <p:cNvSpPr txBox="1"/>
          <p:nvPr/>
        </p:nvSpPr>
        <p:spPr>
          <a:xfrm>
            <a:off x="371475" y="260351"/>
            <a:ext cx="11520487" cy="75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u="none" strike="noStrike" kern="1200">
                <a:effectLst/>
                <a:latin typeface="+mj-lt"/>
                <a:ea typeface="+mj-ea"/>
                <a:cs typeface="+mj-cs"/>
              </a:rPr>
              <a:t>Transact Move Order</a:t>
            </a:r>
            <a:r>
              <a:rPr lang="en-US" sz="3600" b="1" kern="120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D106A31A-40D2-41AA-53C9-5E498C2E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489CE-EF95-2ADE-A174-60831CE1B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2" r="12434" b="-2"/>
          <a:stretch/>
        </p:blipFill>
        <p:spPr>
          <a:xfrm>
            <a:off x="7063827" y="1233488"/>
            <a:ext cx="4828135" cy="4967287"/>
          </a:xfrm>
          <a:prstGeom prst="rect">
            <a:avLst/>
          </a:prstGeom>
          <a:noFill/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43F479-F528-CAFD-F434-542C2CDB3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2" r="16859" b="3"/>
          <a:stretch/>
        </p:blipFill>
        <p:spPr>
          <a:xfrm>
            <a:off x="483636" y="2623930"/>
            <a:ext cx="2986019" cy="344888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789E4-810A-B634-2FDC-A1D2E1E6B633}"/>
              </a:ext>
            </a:extLst>
          </p:cNvPr>
          <p:cNvSpPr txBox="1"/>
          <p:nvPr/>
        </p:nvSpPr>
        <p:spPr>
          <a:xfrm>
            <a:off x="300038" y="1333189"/>
            <a:ext cx="6514982" cy="1074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i="0" u="none" strike="noStrike" kern="1200" dirty="0">
                <a:effectLst/>
                <a:latin typeface="+mj-lt"/>
                <a:ea typeface="+mn-ea"/>
                <a:cs typeface="+mn-cs"/>
              </a:rPr>
              <a:t>Inventory  &gt; Move Orders  &gt; Transact Move Orders  (Allocate  Then Transact)</a:t>
            </a:r>
            <a:r>
              <a:rPr lang="en-US" sz="2000" b="1" kern="1200" dirty="0">
                <a:latin typeface="+mj-lt"/>
                <a:ea typeface="+mn-ea"/>
                <a:cs typeface="+mn-cs"/>
              </a:rPr>
              <a:t> 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6EB0EC-B674-2173-2C62-B2D44590D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0" r="25493" b="-1"/>
          <a:stretch/>
        </p:blipFill>
        <p:spPr>
          <a:xfrm>
            <a:off x="3830620" y="2623930"/>
            <a:ext cx="2984400" cy="3448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7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F7C1E-940D-DF2B-FBF1-71E90FCD7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F9654B7-9528-C829-DAD2-A894A56E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>
            <a:normAutofit fontScale="90000"/>
          </a:bodyPr>
          <a:lstStyle/>
          <a:p>
            <a:r>
              <a:rPr lang="en-US" sz="3600" b="1" i="0" u="none" strike="noStrike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Shipping Transaction</a:t>
            </a:r>
            <a:r>
              <a:rPr lang="en-US" sz="36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  <a:br>
              <a:rPr lang="en-US" sz="36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</a:br>
            <a:r>
              <a:rPr lang="en-US" sz="3600" b="1" i="0" u="none" strike="noStrike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Shipping Transaction</a:t>
            </a:r>
            <a:r>
              <a:rPr lang="en-US" sz="36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  <a:br>
              <a:rPr lang="en-US" sz="36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F6B64A1B-7675-69F0-4011-F3540BF9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C337AB-1FB5-783F-3C0D-65130215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r="24622" b="1"/>
          <a:stretch/>
        </p:blipFill>
        <p:spPr>
          <a:xfrm>
            <a:off x="371475" y="1233488"/>
            <a:ext cx="5572125" cy="3973512"/>
          </a:xfrm>
          <a:prstGeom prst="rect">
            <a:avLst/>
          </a:prstGeom>
          <a:noFill/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B453BE-BB84-31AB-1336-155BE6751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r="18735"/>
          <a:stretch/>
        </p:blipFill>
        <p:spPr>
          <a:xfrm>
            <a:off x="6319837" y="2227263"/>
            <a:ext cx="5572125" cy="397351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85607-95B0-1AF0-1EE4-D43DC1D1B8F4}"/>
              </a:ext>
            </a:extLst>
          </p:cNvPr>
          <p:cNvSpPr txBox="1"/>
          <p:nvPr/>
        </p:nvSpPr>
        <p:spPr>
          <a:xfrm>
            <a:off x="534987" y="5380667"/>
            <a:ext cx="52451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i="0" u="none" strike="noStrike" kern="12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Shipping  &gt;  Transactions  (Ship Confirm)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8230F-6A1A-CCCF-4B92-E109F1D20FFA}"/>
              </a:ext>
            </a:extLst>
          </p:cNvPr>
          <p:cNvSpPr txBox="1"/>
          <p:nvPr/>
        </p:nvSpPr>
        <p:spPr>
          <a:xfrm>
            <a:off x="1759527" y="273844"/>
            <a:ext cx="8049491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i="0" u="none" strike="noStrike" kern="1200" dirty="0">
                <a:effectLst/>
                <a:latin typeface="+mj-lt"/>
                <a:ea typeface="+mn-ea"/>
                <a:cs typeface="+mn-cs"/>
              </a:rPr>
              <a:t>Shipping Transaction</a:t>
            </a:r>
            <a:r>
              <a:rPr lang="en-US" sz="2400" b="1" kern="1200" dirty="0">
                <a:latin typeface="+mj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32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39424-0AE5-A691-FB62-B8F644CF0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94EC2D-9F71-1CEF-872D-A08A2CBD0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926545"/>
            <a:ext cx="7175500" cy="5004911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D5B7E5-A7A1-1BB6-B73C-82BE72329F0D}"/>
              </a:ext>
            </a:extLst>
          </p:cNvPr>
          <p:cNvSpPr txBox="1"/>
          <p:nvPr/>
        </p:nvSpPr>
        <p:spPr>
          <a:xfrm>
            <a:off x="371476" y="1779589"/>
            <a:ext cx="4416424" cy="2182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Create Master Item   (Inventory  &gt; Items &gt; Master Items)</a:t>
            </a:r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68DE6-0FB9-1E87-60C4-0FA07F9B47CE}"/>
              </a:ext>
            </a:extLst>
          </p:cNvPr>
          <p:cNvSpPr txBox="1"/>
          <p:nvPr/>
        </p:nvSpPr>
        <p:spPr>
          <a:xfrm>
            <a:off x="371476" y="4079083"/>
            <a:ext cx="4416424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Back-To-Back Cycle</a:t>
            </a:r>
          </a:p>
        </p:txBody>
      </p:sp>
    </p:spTree>
    <p:extLst>
      <p:ext uri="{BB962C8B-B14F-4D97-AF65-F5344CB8AC3E}">
        <p14:creationId xmlns:p14="http://schemas.microsoft.com/office/powerpoint/2010/main" val="17977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43AF4-701E-DA90-3616-D1DE87099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213915-932A-C653-B55A-18314E41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1034177"/>
            <a:ext cx="7175500" cy="478964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34022-AE43-4F47-E164-A07BBF21AFBE}"/>
              </a:ext>
            </a:extLst>
          </p:cNvPr>
          <p:cNvSpPr txBox="1"/>
          <p:nvPr/>
        </p:nvSpPr>
        <p:spPr>
          <a:xfrm>
            <a:off x="371476" y="1779589"/>
            <a:ext cx="4416424" cy="2182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Create Sourcing Rule   (Purchasing  &gt; Supply Base &gt; Sourcing Rule)</a:t>
            </a:r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013D9-3854-C061-7F90-79B56476A128}"/>
              </a:ext>
            </a:extLst>
          </p:cNvPr>
          <p:cNvSpPr txBox="1"/>
          <p:nvPr/>
        </p:nvSpPr>
        <p:spPr>
          <a:xfrm>
            <a:off x="371476" y="4079083"/>
            <a:ext cx="4416424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Back-To-Back Cycle</a:t>
            </a:r>
          </a:p>
        </p:txBody>
      </p:sp>
    </p:spTree>
    <p:extLst>
      <p:ext uri="{BB962C8B-B14F-4D97-AF65-F5344CB8AC3E}">
        <p14:creationId xmlns:p14="http://schemas.microsoft.com/office/powerpoint/2010/main" val="341506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1FADD-42EA-D460-422A-9EA7647A8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FF4368-F81F-9AEB-87DE-8458143A6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1" b="19124"/>
          <a:stretch/>
        </p:blipFill>
        <p:spPr>
          <a:xfrm>
            <a:off x="20" y="10"/>
            <a:ext cx="12191980" cy="44481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131BE-F648-1B36-15BE-151CCCC0A8FC}"/>
              </a:ext>
            </a:extLst>
          </p:cNvPr>
          <p:cNvSpPr txBox="1"/>
          <p:nvPr/>
        </p:nvSpPr>
        <p:spPr>
          <a:xfrm>
            <a:off x="371475" y="4551363"/>
            <a:ext cx="11520488" cy="1176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Back-To-Back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74476-8A8C-D59B-55B5-19072737DEEB}"/>
              </a:ext>
            </a:extLst>
          </p:cNvPr>
          <p:cNvSpPr txBox="1"/>
          <p:nvPr/>
        </p:nvSpPr>
        <p:spPr>
          <a:xfrm>
            <a:off x="371475" y="5830888"/>
            <a:ext cx="11520488" cy="55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Assign Sourcing Rule   (Purchasing  &gt; Supply Base &gt; Assign Sourcing Rule)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23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3E1E6-A460-D03A-E635-B89E9B24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3B1A0C-700C-247C-C41B-24183157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19" y="0"/>
            <a:ext cx="7571361" cy="444817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FF8C0-3B06-1152-7E8D-1EB333B78B7A}"/>
              </a:ext>
            </a:extLst>
          </p:cNvPr>
          <p:cNvSpPr txBox="1"/>
          <p:nvPr/>
        </p:nvSpPr>
        <p:spPr>
          <a:xfrm>
            <a:off x="371475" y="4551363"/>
            <a:ext cx="11520488" cy="1176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Back-To-Back 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22ACC-FAFF-594D-55B8-3FD731EF4911}"/>
              </a:ext>
            </a:extLst>
          </p:cNvPr>
          <p:cNvSpPr txBox="1"/>
          <p:nvPr/>
        </p:nvSpPr>
        <p:spPr>
          <a:xfrm>
            <a:off x="371475" y="5830888"/>
            <a:ext cx="11520488" cy="55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Approved Supplier List   (Purchasing  &gt; Supply Base &gt; Approved Supplier List)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5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85964-EACF-1994-3647-8E17AD73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F2D15F-0241-0187-BBEA-D0242051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F6D8C-1C14-E575-500D-7BD026B168AA}"/>
              </a:ext>
            </a:extLst>
          </p:cNvPr>
          <p:cNvSpPr txBox="1"/>
          <p:nvPr/>
        </p:nvSpPr>
        <p:spPr>
          <a:xfrm>
            <a:off x="3436610" y="1779589"/>
            <a:ext cx="5318781" cy="2182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Back-To-Back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2A9E-3198-AC4C-93BD-2DB5E452AB76}"/>
              </a:ext>
            </a:extLst>
          </p:cNvPr>
          <p:cNvSpPr txBox="1"/>
          <p:nvPr/>
        </p:nvSpPr>
        <p:spPr>
          <a:xfrm>
            <a:off x="3436610" y="4079083"/>
            <a:ext cx="5318781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kern="1200">
                <a:effectLst/>
                <a:latin typeface="+mn-lt"/>
                <a:ea typeface="+mn-ea"/>
                <a:cs typeface="+mn-cs"/>
              </a:rPr>
              <a:t>Blanket Purchase Agreement   (Purchasing  &gt; Purchase Orders)</a:t>
            </a:r>
            <a:r>
              <a:rPr lang="en-US" sz="2400" kern="1200"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731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D3A61-2F6B-1FFD-128E-03F88C70D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Inventory Module Flow Chart</a:t>
            </a:r>
            <a:endParaRPr lang="en-US" dirty="0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6719715B-99D6-3CB5-FB1B-E2AA49196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08" y="0"/>
            <a:ext cx="4759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3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AF8E0-E3E1-163F-7DA2-752A3642C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C92683-E2CB-C7FA-3909-673C841DA29E}"/>
              </a:ext>
            </a:extLst>
          </p:cNvPr>
          <p:cNvSpPr txBox="1"/>
          <p:nvPr/>
        </p:nvSpPr>
        <p:spPr>
          <a:xfrm>
            <a:off x="647699" y="4517395"/>
            <a:ext cx="537209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200" b="1" i="0" u="none" strike="noStrike" kern="1200">
                <a:effectLst/>
                <a:latin typeface="+mj-lt"/>
                <a:ea typeface="+mn-ea"/>
                <a:cs typeface="+mn-cs"/>
              </a:rPr>
              <a:t>Sales Order  (Order Management  &gt; Sales Orders)</a:t>
            </a:r>
            <a:r>
              <a:rPr lang="en-US" sz="2200" b="1" kern="1200"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57B9E-3034-B503-A739-98D6FFB7FD2F}"/>
              </a:ext>
            </a:extLst>
          </p:cNvPr>
          <p:cNvSpPr txBox="1"/>
          <p:nvPr/>
        </p:nvSpPr>
        <p:spPr>
          <a:xfrm>
            <a:off x="6254749" y="1642105"/>
            <a:ext cx="537209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>
                <a:latin typeface="+mj-lt"/>
                <a:ea typeface="+mn-ea"/>
                <a:cs typeface="+mn-cs"/>
              </a:rPr>
              <a:t>Back-To-Back Cycle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6DDABB-EB93-64E4-B5AE-FE4E9BC0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" b="1"/>
          <a:stretch/>
        </p:blipFill>
        <p:spPr>
          <a:xfrm>
            <a:off x="647699" y="571500"/>
            <a:ext cx="5372097" cy="3839847"/>
          </a:xfrm>
          <a:prstGeom prst="rect">
            <a:avLst/>
          </a:prstGeom>
          <a:noFill/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43405F-6BDB-D9D4-82B3-20212DBD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1" b="2"/>
          <a:stretch/>
        </p:blipFill>
        <p:spPr>
          <a:xfrm>
            <a:off x="6254748" y="2429505"/>
            <a:ext cx="5372097" cy="3856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0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3EB1E-25B7-0020-CD28-CBF94E03B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DF3E35-E34C-389A-2315-0E01A765F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56728"/>
            <a:ext cx="6034088" cy="434454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B4133-9732-C046-6BA6-62393D13441B}"/>
              </a:ext>
            </a:extLst>
          </p:cNvPr>
          <p:cNvSpPr txBox="1"/>
          <p:nvPr/>
        </p:nvSpPr>
        <p:spPr>
          <a:xfrm>
            <a:off x="6905625" y="1512889"/>
            <a:ext cx="4986338" cy="3262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Create Request From Purchasing   (Purchasing  &gt; View &gt; Requests)  Requisition Import</a:t>
            </a:r>
            <a:r>
              <a:rPr lang="en-US" sz="4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CE355-7781-D838-D286-D6A1FC840EA9}"/>
              </a:ext>
            </a:extLst>
          </p:cNvPr>
          <p:cNvSpPr txBox="1"/>
          <p:nvPr/>
        </p:nvSpPr>
        <p:spPr>
          <a:xfrm>
            <a:off x="6905625" y="4927600"/>
            <a:ext cx="4986338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Back-To-Back Cycle</a:t>
            </a:r>
          </a:p>
        </p:txBody>
      </p:sp>
    </p:spTree>
    <p:extLst>
      <p:ext uri="{BB962C8B-B14F-4D97-AF65-F5344CB8AC3E}">
        <p14:creationId xmlns:p14="http://schemas.microsoft.com/office/powerpoint/2010/main" val="7811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2C18-4C6E-AF79-0972-0FD0FA863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C65325-A745-0D7C-6158-3CE2C4E20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932396"/>
            <a:ext cx="6034088" cy="499320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5A26B6-B052-02DC-BC32-2412EF270414}"/>
              </a:ext>
            </a:extLst>
          </p:cNvPr>
          <p:cNvSpPr txBox="1"/>
          <p:nvPr/>
        </p:nvSpPr>
        <p:spPr>
          <a:xfrm>
            <a:off x="6905625" y="1512889"/>
            <a:ext cx="4986338" cy="3262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Back-To-Back 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9A5F1-2CF2-6DAA-1A13-B990F40EBD09}"/>
              </a:ext>
            </a:extLst>
          </p:cNvPr>
          <p:cNvSpPr txBox="1"/>
          <p:nvPr/>
        </p:nvSpPr>
        <p:spPr>
          <a:xfrm>
            <a:off x="6905625" y="4927600"/>
            <a:ext cx="4986338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Receiving Transactions   (Inventory  &gt; Transactions &gt; Receiving  &gt; Receipt)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57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9D2A6-5EB9-D41D-D7D8-C71E2A78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Responsibility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78B76D-0A9D-C079-0EE1-19295F0A2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/>
          <a:p>
            <a:pPr marL="114300" indent="-342900" fontAlgn="b"/>
            <a:r>
              <a:rPr lang="en-US" b="0" i="0" u="none" strike="noStrike" kern="1200" dirty="0">
                <a:effectLst/>
              </a:rPr>
              <a:t>How</a:t>
            </a:r>
            <a:endParaRPr lang="en-US" b="0" i="0" u="none" strike="noStrike" dirty="0">
              <a:effectLst/>
            </a:endParaRPr>
          </a:p>
          <a:p>
            <a:pPr marL="0" rtl="0" eaLnBrk="1" fontAlgn="b" latinLnBrk="0" hangingPunct="1">
              <a:buNone/>
            </a:pPr>
            <a:r>
              <a:rPr lang="en-US" b="0" i="0" u="none" strike="noStrike" kern="1200" dirty="0">
                <a:effectLst/>
              </a:rPr>
              <a:t>System Administrator -– Security  --- Responsibility --- Define</a:t>
            </a:r>
            <a:endParaRPr lang="en-US" b="0" i="0" u="none" strike="noStrike" dirty="0">
              <a:effectLst/>
            </a:endParaRPr>
          </a:p>
          <a:p>
            <a:pPr marL="114300" indent="-342900" fontAlgn="b"/>
            <a:r>
              <a:rPr lang="en-US" b="0" i="0" u="none" strike="noStrike" kern="1200" dirty="0">
                <a:effectLst/>
              </a:rPr>
              <a:t>Name</a:t>
            </a:r>
            <a:endParaRPr lang="en-US" b="0" i="0" u="none" strike="noStrike" dirty="0">
              <a:effectLst/>
            </a:endParaRPr>
          </a:p>
          <a:p>
            <a:pPr marL="0" indent="0" rtl="0" eaLnBrk="1" fontAlgn="b" latinLnBrk="0" hangingPunct="1">
              <a:buNone/>
            </a:pPr>
            <a:r>
              <a:rPr lang="en-US" b="0" i="0" u="none" strike="noStrike" kern="1200" dirty="0">
                <a:effectLst/>
              </a:rPr>
              <a:t>Diar Inventory</a:t>
            </a:r>
            <a:endParaRPr lang="en-US" b="0" i="0" u="none" strike="noStrike" dirty="0">
              <a:effectLst/>
            </a:endParaRPr>
          </a:p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164A49-C17F-D713-E431-86DDE049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CD748F-B005-9990-750C-A7C6F19E4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r="16554" b="2"/>
          <a:stretch/>
        </p:blipFill>
        <p:spPr>
          <a:xfrm>
            <a:off x="6096000" y="1460501"/>
            <a:ext cx="5795963" cy="47402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4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913</TotalTime>
  <Words>1373</Words>
  <Application>Microsoft Office PowerPoint</Application>
  <PresentationFormat>Widescreen</PresentationFormat>
  <Paragraphs>417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Aptos</vt:lpstr>
      <vt:lpstr>Aptos Narrow</vt:lpstr>
      <vt:lpstr>Arial</vt:lpstr>
      <vt:lpstr>Calibri</vt:lpstr>
      <vt:lpstr>Calibri Light</vt:lpstr>
      <vt:lpstr>Segoe UI</vt:lpstr>
      <vt:lpstr>Office Theme</vt:lpstr>
      <vt:lpstr>Diar oracle ERP-SCM-EBS project</vt:lpstr>
      <vt:lpstr>Out  Team</vt:lpstr>
      <vt:lpstr>Introduction</vt:lpstr>
      <vt:lpstr>Phases of project</vt:lpstr>
      <vt:lpstr>PowerPoint Presentation</vt:lpstr>
      <vt:lpstr>Inventory</vt:lpstr>
      <vt:lpstr>Diar Org. Structure</vt:lpstr>
      <vt:lpstr>Inventory Module Flow Chart</vt:lpstr>
      <vt:lpstr>Create Responsibility</vt:lpstr>
      <vt:lpstr>Create Location</vt:lpstr>
      <vt:lpstr>Workday calendar</vt:lpstr>
      <vt:lpstr>Create Operating Unit</vt:lpstr>
      <vt:lpstr> </vt:lpstr>
      <vt:lpstr> </vt:lpstr>
      <vt:lpstr>Create Inventory Organization</vt:lpstr>
      <vt:lpstr>Create Sub inventories</vt:lpstr>
      <vt:lpstr>Create Item Type</vt:lpstr>
      <vt:lpstr>Create Item Template</vt:lpstr>
      <vt:lpstr>Create Item Category</vt:lpstr>
      <vt:lpstr>Create Item Category</vt:lpstr>
      <vt:lpstr>Create Item Category</vt:lpstr>
      <vt:lpstr>Create Item Category</vt:lpstr>
      <vt:lpstr>Create Item Category</vt:lpstr>
      <vt:lpstr>Create Item </vt:lpstr>
      <vt:lpstr>Create Shorthand Aliases  </vt:lpstr>
      <vt:lpstr>Account Alias, Receipt  &amp; Issue </vt:lpstr>
      <vt:lpstr>Sub inventory Transfer </vt:lpstr>
      <vt:lpstr>Purchasing</vt:lpstr>
      <vt:lpstr>Responsibility</vt:lpstr>
      <vt:lpstr>Financials Options </vt:lpstr>
      <vt:lpstr>Purchasing Options </vt:lpstr>
      <vt:lpstr>Receiving Options </vt:lpstr>
      <vt:lpstr>Define HR Organization</vt:lpstr>
      <vt:lpstr>Define jobs</vt:lpstr>
      <vt:lpstr>Define people and assign.</vt:lpstr>
      <vt:lpstr>Define people and assign.</vt:lpstr>
      <vt:lpstr>Approval groups and assign.</vt:lpstr>
      <vt:lpstr>Approval groups and assign.</vt:lpstr>
      <vt:lpstr>Define Position Hierarchy</vt:lpstr>
      <vt:lpstr>Define Position Hierarchy</vt:lpstr>
      <vt:lpstr>Assign HR TO DOCUMENT TYPE</vt:lpstr>
      <vt:lpstr>Define buyer</vt:lpstr>
      <vt:lpstr>Define supplier</vt:lpstr>
      <vt:lpstr>Define supplier/ Item With Default</vt:lpstr>
      <vt:lpstr>Requisition </vt:lpstr>
      <vt:lpstr>Requisition </vt:lpstr>
      <vt:lpstr>Requisition summary</vt:lpstr>
      <vt:lpstr>Purchase Order</vt:lpstr>
      <vt:lpstr>Auto create </vt:lpstr>
      <vt:lpstr>Order Management</vt:lpstr>
      <vt:lpstr>Create Responsibilities</vt:lpstr>
      <vt:lpstr>Create Responsibilities</vt:lpstr>
      <vt:lpstr>Create Responsibilities</vt:lpstr>
      <vt:lpstr>Define System Parameters </vt:lpstr>
      <vt:lpstr>Define System Parameters </vt:lpstr>
      <vt:lpstr>Define Receivables</vt:lpstr>
      <vt:lpstr>Define Receivables</vt:lpstr>
      <vt:lpstr>Define Receivables</vt:lpstr>
      <vt:lpstr>Define Receivables</vt:lpstr>
      <vt:lpstr>Define Receivables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Shipping Transaction  Shipping Transaction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Asmaa Mousa</dc:creator>
  <cp:lastModifiedBy>asmaaNew2528</cp:lastModifiedBy>
  <cp:revision>42</cp:revision>
  <dcterms:created xsi:type="dcterms:W3CDTF">2025-03-06T13:02:15Z</dcterms:created>
  <dcterms:modified xsi:type="dcterms:W3CDTF">2025-04-28T14:08:25Z</dcterms:modified>
</cp:coreProperties>
</file>